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6858000" cx="12192000"/>
  <p:notesSz cx="7010400" cy="9296400"/>
  <p:embeddedFontLst>
    <p:embeddedFont>
      <p:font typeface="Arial Black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9" roundtripDataSignature="AMtx7mgV3jsRPvkrEqJFeTYzWyKZKchr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ArialBlack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d64546e7a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d64546e7a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9d64546e7a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d64546e7a_0_11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9d64546e7a_0_11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g39d64546e7a_0_11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d64546e7a_0_13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9d64546e7a_0_13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39d64546e7a_0_13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9d64546e7a_0_14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9d64546e7a_0_14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39d64546e7a_0_14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d64546e7a_0_15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9d64546e7a_0_15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39d64546e7a_0_15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9d64546e7a_0_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9d64546e7a_0_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39d64546e7a_0_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d64546e7a_0_17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9d64546e7a_0_17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39d64546e7a_0_17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9d64546e7a_0_19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39d64546e7a_0_19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g39d64546e7a_0_19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9d64546e7a_0_20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9d64546e7a_0_20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39d64546e7a_0_20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9d64546e7a_0_21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9d64546e7a_0_21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39d64546e7a_0_21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9d64546e7a_0_23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9d64546e7a_0_23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39d64546e7a_0_23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d64546e7a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9d64546e7a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9d64546e7a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9d64546e7a_0_24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9d64546e7a_0_24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39d64546e7a_0_24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9d64546e7a_0_2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9d64546e7a_0_2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g39d64546e7a_0_2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94a9e633d9_0_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394a9e633d9_0_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394a9e633d9_0_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9d64546e7a_0_42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39d64546e7a_0_42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g39d64546e7a_0_42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9d64546e7a_0_44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39d64546e7a_0_44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39d64546e7a_0_44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9d64546e7a_0_45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9d64546e7a_0_45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39d64546e7a_0_45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9d64546e7a_0_46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9d64546e7a_0_46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39d64546e7a_0_46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9d64546e7a_0_47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39d64546e7a_0_47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39d64546e7a_0_47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9d64546e7a_0_49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39d64546e7a_0_49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g39d64546e7a_0_49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9d64546e7a_0_50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39d64546e7a_0_50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0" name="Google Shape;550;g39d64546e7a_0_50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d64546e7a_0_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9d64546e7a_0_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9d64546e7a_0_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d64546e7a_0_5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39d64546e7a_0_5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39d64546e7a_0_5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9d64546e7a_0_53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39d64546e7a_0_53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39d64546e7a_0_53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9d64546e7a_0_54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39d64546e7a_0_54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39d64546e7a_0_54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9d64546e7a_0_56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39d64546e7a_0_56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2" name="Google Shape;612;g39d64546e7a_0_56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9d64546e7a_0_57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39d64546e7a_0_57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" name="Google Shape;630;g39d64546e7a_0_57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8de0571ff3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38de0571ff3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g38de0571ff3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9d64546e7a_0_74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39d64546e7a_0_74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39d64546e7a_0_74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9d64546e7a_0_75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g39d64546e7a_0_75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g39d64546e7a_0_75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9d64546e7a_0_76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39d64546e7a_0_76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" name="Google Shape;679;g39d64546e7a_0_76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9d64546e7a_0_77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9d64546e7a_0_77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39d64546e7a_0_77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d64546e7a_0_3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9d64546e7a_0_3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9d64546e7a_0_3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9d64546e7a_0_79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39d64546e7a_0_79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5" name="Google Shape;705;g39d64546e7a_0_79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9d64546e7a_0_80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39d64546e7a_0_80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8" name="Google Shape;718;g39d64546e7a_0_80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9d64546e7a_0_8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39d64546e7a_0_8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" name="Google Shape;736;g39d64546e7a_0_8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9d64546e7a_0_83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39d64546e7a_0_83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g39d64546e7a_0_83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9d64546e7a_0_84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39d64546e7a_0_84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7" name="Google Shape;767;g39d64546e7a_0_84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9d64546e7a_0_86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39d64546e7a_0_86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" name="Google Shape;780;g39d64546e7a_0_86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9d64546e7a_0_87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39d64546e7a_0_87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g39d64546e7a_0_87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9d64546e7a_0_89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39d64546e7a_0_89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g39d64546e7a_0_89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9d64546e7a_0_9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g39d64546e7a_0_9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g39d64546e7a_0_9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9d64546e7a_0_9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6" name="Google Shape;836;g39d64546e7a_0_9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g39d64546e7a_0_9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d64546e7a_0_4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9d64546e7a_0_4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9d64546e7a_0_4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9d64546e7a_0_93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39d64546e7a_0_93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g39d64546e7a_0_93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9d64546e7a_0_94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39d64546e7a_0_94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8" name="Google Shape;868;g39d64546e7a_0_94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9d64546e7a_0_95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39d64546e7a_0_95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1" name="Google Shape;881;g39d64546e7a_0_95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9d64546e7a_0_96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39d64546e7a_0_96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4" name="Google Shape;894;g39d64546e7a_0_96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9d64546e7a_0_98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39d64546e7a_0_98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2" name="Google Shape;912;g39d64546e7a_0_98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9d64546e7a_0_99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g39d64546e7a_0_99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5" name="Google Shape;925;g39d64546e7a_0_99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9d64546e7a_0_100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39d64546e7a_0_100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g39d64546e7a_0_100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8de0571ff3_0_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38de0571ff3_0_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g38de0571ff3_0_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94a9e633d9_0_32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394a9e633d9_0_32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2" name="Google Shape;962;g394a9e633d9_0_32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9d64546e7a_0_117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39d64546e7a_0_117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0" name="Google Shape;970;g39d64546e7a_0_117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d64546e7a_0_6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9d64546e7a_0_6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39d64546e7a_0_6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9d64546e7a_0_119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39d64546e7a_0_119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7" name="Google Shape;987;g39d64546e7a_0_119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9d64546e7a_0_120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g39d64546e7a_0_120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4" name="Google Shape;1004;g39d64546e7a_0_120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9d64546e7a_0_122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g39d64546e7a_0_122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g39d64546e7a_0_122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94a9e633d9_0_1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394a9e633d9_0_1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8" name="Google Shape;1038;g394a9e633d9_0_1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d64546e7a_0_7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9d64546e7a_0_7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9d64546e7a_0_7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d64546e7a_0_8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d64546e7a_0_8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9d64546e7a_0_8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9d64546e7a_0_10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39d64546e7a_0_10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g39d64546e7a_0_10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609600" y="152718"/>
            <a:ext cx="8013405" cy="729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609600" y="1073889"/>
            <a:ext cx="10160000" cy="50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4302" y="6574155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0"/>
          <p:cNvSpPr txBox="1"/>
          <p:nvPr>
            <p:ph type="title"/>
          </p:nvPr>
        </p:nvSpPr>
        <p:spPr>
          <a:xfrm>
            <a:off x="4146258" y="240889"/>
            <a:ext cx="6540030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85511" y="5269246"/>
            <a:ext cx="3296044" cy="470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0"/>
          <p:cNvSpPr txBox="1"/>
          <p:nvPr>
            <p:ph idx="2" type="body"/>
          </p:nvPr>
        </p:nvSpPr>
        <p:spPr>
          <a:xfrm>
            <a:off x="6790944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6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640939" y="349776"/>
            <a:ext cx="35053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CONVERSATION: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555372" y="4791464"/>
            <a:ext cx="592054" cy="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idx="3" type="body"/>
          </p:nvPr>
        </p:nvSpPr>
        <p:spPr>
          <a:xfrm>
            <a:off x="2280071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63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6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4"/>
          <p:cNvSpPr/>
          <p:nvPr>
            <p:ph idx="2" type="pic"/>
          </p:nvPr>
        </p:nvSpPr>
        <p:spPr>
          <a:xfrm>
            <a:off x="0" y="10668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6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7"/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 Black"/>
              <a:buNone/>
              <a:defRPr b="0" sz="6600">
                <a:solidFill>
                  <a:srgbClr val="FFF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7"/>
          <p:cNvSpPr txBox="1"/>
          <p:nvPr>
            <p:ph idx="2" type="body"/>
          </p:nvPr>
        </p:nvSpPr>
        <p:spPr>
          <a:xfrm>
            <a:off x="0" y="0"/>
            <a:ext cx="2648049" cy="1745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">
  <p:cSld name="5_Comparis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8"/>
          <p:cNvSpPr/>
          <p:nvPr/>
        </p:nvSpPr>
        <p:spPr>
          <a:xfrm>
            <a:off x="0" y="0"/>
            <a:ext cx="12192000" cy="1500390"/>
          </a:xfrm>
          <a:prstGeom prst="rect">
            <a:avLst/>
          </a:prstGeom>
          <a:solidFill>
            <a:srgbClr val="262626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8"/>
          <p:cNvSpPr txBox="1"/>
          <p:nvPr>
            <p:ph type="title"/>
          </p:nvPr>
        </p:nvSpPr>
        <p:spPr>
          <a:xfrm>
            <a:off x="95681" y="87414"/>
            <a:ext cx="7762858" cy="94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4000"/>
              <a:buFont typeface="Arial Black"/>
              <a:buNone/>
              <a:defRPr sz="4000">
                <a:solidFill>
                  <a:srgbClr val="33CC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" type="body"/>
          </p:nvPr>
        </p:nvSpPr>
        <p:spPr>
          <a:xfrm>
            <a:off x="1261872" y="1713655"/>
            <a:ext cx="4480560" cy="44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68"/>
          <p:cNvSpPr txBox="1"/>
          <p:nvPr>
            <p:ph idx="2" type="body"/>
          </p:nvPr>
        </p:nvSpPr>
        <p:spPr>
          <a:xfrm>
            <a:off x="6126480" y="1713655"/>
            <a:ext cx="4480560" cy="445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b="1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10378440" y="6385465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52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254366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267200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1821843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52"/>
          <p:cNvSpPr txBox="1"/>
          <p:nvPr>
            <p:ph idx="4" type="body"/>
          </p:nvPr>
        </p:nvSpPr>
        <p:spPr>
          <a:xfrm>
            <a:off x="1834677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2"/>
          <p:cNvSpPr txBox="1"/>
          <p:nvPr>
            <p:ph idx="5" type="body"/>
          </p:nvPr>
        </p:nvSpPr>
        <p:spPr>
          <a:xfrm>
            <a:off x="9195864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2"/>
          <p:cNvSpPr txBox="1"/>
          <p:nvPr>
            <p:ph idx="6" type="body"/>
          </p:nvPr>
        </p:nvSpPr>
        <p:spPr>
          <a:xfrm>
            <a:off x="9208698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2"/>
          <p:cNvSpPr txBox="1"/>
          <p:nvPr>
            <p:ph idx="7" type="body"/>
          </p:nvPr>
        </p:nvSpPr>
        <p:spPr>
          <a:xfrm>
            <a:off x="6763341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2"/>
          <p:cNvSpPr txBox="1"/>
          <p:nvPr>
            <p:ph idx="8" type="body"/>
          </p:nvPr>
        </p:nvSpPr>
        <p:spPr>
          <a:xfrm>
            <a:off x="6776175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217424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678688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3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3"/>
          <p:cNvSpPr txBox="1"/>
          <p:nvPr>
            <p:ph idx="3" type="body"/>
          </p:nvPr>
        </p:nvSpPr>
        <p:spPr>
          <a:xfrm>
            <a:off x="217424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53"/>
          <p:cNvSpPr txBox="1"/>
          <p:nvPr>
            <p:ph idx="4" type="body"/>
          </p:nvPr>
        </p:nvSpPr>
        <p:spPr>
          <a:xfrm>
            <a:off x="678688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54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54"/>
          <p:cNvCxnSpPr/>
          <p:nvPr/>
        </p:nvCxnSpPr>
        <p:spPr>
          <a:xfrm>
            <a:off x="6663350" y="16567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/>
          <p:nvPr/>
        </p:nvSpPr>
        <p:spPr>
          <a:xfrm>
            <a:off x="10015040" y="4042913"/>
            <a:ext cx="1991430" cy="282083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2947924" y="240889"/>
            <a:ext cx="7738364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0346067" y="5015134"/>
            <a:ext cx="1906548" cy="790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40938" y="1401845"/>
            <a:ext cx="10539125" cy="19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5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5"/>
          <p:cNvSpPr txBox="1"/>
          <p:nvPr/>
        </p:nvSpPr>
        <p:spPr>
          <a:xfrm>
            <a:off x="640939" y="349776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POP QUIZ: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5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10572882" y="4681721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" id="62" name="Google Shape;62;p55"/>
          <p:cNvPicPr preferRelativeResize="0"/>
          <p:nvPr/>
        </p:nvPicPr>
        <p:blipFill rotWithShape="1">
          <a:blip r:embed="rId3">
            <a:alphaModFix/>
          </a:blip>
          <a:srcRect b="2618" l="0" r="0" t="22280"/>
          <a:stretch/>
        </p:blipFill>
        <p:spPr>
          <a:xfrm>
            <a:off x="0" y="4037162"/>
            <a:ext cx="10029645" cy="28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2004828" y="152718"/>
            <a:ext cx="6427971" cy="81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6394027" y="1300130"/>
            <a:ext cx="4514978" cy="4722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57"/>
          <p:cNvSpPr txBox="1"/>
          <p:nvPr/>
        </p:nvSpPr>
        <p:spPr>
          <a:xfrm>
            <a:off x="609599" y="331458"/>
            <a:ext cx="1049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LAB: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 txBox="1"/>
          <p:nvPr/>
        </p:nvSpPr>
        <p:spPr>
          <a:xfrm>
            <a:off x="6822558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makes perfect.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774843" y="5050793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7"/>
          <p:cNvPicPr preferRelativeResize="0"/>
          <p:nvPr/>
        </p:nvPicPr>
        <p:blipFill rotWithShape="1">
          <a:blip r:embed="rId3">
            <a:alphaModFix/>
          </a:blip>
          <a:srcRect b="0" l="20773" r="22684" t="0"/>
          <a:stretch/>
        </p:blipFill>
        <p:spPr>
          <a:xfrm>
            <a:off x="2172782" y="1300130"/>
            <a:ext cx="4012234" cy="4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583496" y="5887647"/>
            <a:ext cx="1168536" cy="24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7"/>
          <p:cNvSpPr txBox="1"/>
          <p:nvPr/>
        </p:nvSpPr>
        <p:spPr>
          <a:xfrm>
            <a:off x="9853713" y="152718"/>
            <a:ext cx="1913061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AT THE BACK OF THE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9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59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9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5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64546e7a_0_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66" name="Google Shape;166;g39d64546e7a_0_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9d64546e7a_0_0"/>
          <p:cNvSpPr/>
          <p:nvPr/>
        </p:nvSpPr>
        <p:spPr>
          <a:xfrm>
            <a:off x="349290" y="431998"/>
            <a:ext cx="96438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3600" u="none" cap="none" strike="noStrike">
                <a:solidFill>
                  <a:srgbClr val="D1282E"/>
                </a:solidFill>
              </a:rPr>
              <a:t>Decision-Making Under Pressure</a:t>
            </a:r>
            <a:endParaRPr i="0" sz="3600" u="none" cap="none" strike="noStrike"/>
          </a:p>
        </p:txBody>
      </p:sp>
      <p:sp>
        <p:nvSpPr>
          <p:cNvPr id="168" name="Google Shape;168;g39d64546e7a_0_0"/>
          <p:cNvSpPr/>
          <p:nvPr/>
        </p:nvSpPr>
        <p:spPr>
          <a:xfrm>
            <a:off x="349290" y="26152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600" u="none" cap="none" strike="noStrike">
                <a:solidFill>
                  <a:srgbClr val="002060"/>
                </a:solidFill>
              </a:rPr>
              <a:t>OODA Loop + Red Teaming</a:t>
            </a:r>
            <a:endParaRPr i="0" sz="1600" u="none" cap="none" strike="noStrike"/>
          </a:p>
        </p:txBody>
      </p:sp>
      <p:sp>
        <p:nvSpPr>
          <p:cNvPr id="169" name="Google Shape;169;g39d64546e7a_0_0"/>
          <p:cNvSpPr/>
          <p:nvPr/>
        </p:nvSpPr>
        <p:spPr>
          <a:xfrm>
            <a:off x="349290" y="31822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How pressure disrupts thinking clarity</a:t>
            </a:r>
            <a:endParaRPr i="0" sz="1600" u="none" cap="none" strike="noStrike"/>
          </a:p>
        </p:txBody>
      </p:sp>
      <p:sp>
        <p:nvSpPr>
          <p:cNvPr id="170" name="Google Shape;170;g39d64546e7a_0_0"/>
          <p:cNvSpPr/>
          <p:nvPr/>
        </p:nvSpPr>
        <p:spPr>
          <a:xfrm>
            <a:off x="349290" y="362442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OODA Loop decision structure explained</a:t>
            </a:r>
            <a:endParaRPr i="0" sz="1600" u="none" cap="none" strike="noStrike"/>
          </a:p>
        </p:txBody>
      </p:sp>
      <p:sp>
        <p:nvSpPr>
          <p:cNvPr id="171" name="Google Shape;171;g39d64546e7a_0_0"/>
          <p:cNvSpPr/>
          <p:nvPr/>
        </p:nvSpPr>
        <p:spPr>
          <a:xfrm>
            <a:off x="349290" y="406661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Red Teaming as cognitive correction</a:t>
            </a:r>
            <a:endParaRPr i="0" sz="1600" u="none" cap="none" strike="noStrike"/>
          </a:p>
        </p:txBody>
      </p:sp>
      <p:sp>
        <p:nvSpPr>
          <p:cNvPr id="172" name="Google Shape;172;g39d64546e7a_0_0"/>
          <p:cNvSpPr/>
          <p:nvPr/>
        </p:nvSpPr>
        <p:spPr>
          <a:xfrm>
            <a:off x="349290" y="45088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33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Applying disciplined judgment under stress</a:t>
            </a:r>
            <a:endParaRPr i="0" sz="1600" u="none" cap="none" strike="noStrike"/>
          </a:p>
        </p:txBody>
      </p:sp>
      <p:sp>
        <p:nvSpPr>
          <p:cNvPr id="173" name="Google Shape;173;g39d64546e7a_0_0"/>
          <p:cNvSpPr/>
          <p:nvPr/>
        </p:nvSpPr>
        <p:spPr>
          <a:xfrm>
            <a:off x="10554018" y="409258"/>
            <a:ext cx="2845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pic>
        <p:nvPicPr>
          <p:cNvPr descr="preencoded.png" id="174" name="Google Shape;174;g39d64546e7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526" y="1736786"/>
            <a:ext cx="3384425" cy="33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d64546e7a_0_11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88" name="Google Shape;288;g39d64546e7a_0_11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g39d64546e7a_0_113"/>
          <p:cNvSpPr/>
          <p:nvPr/>
        </p:nvSpPr>
        <p:spPr>
          <a:xfrm>
            <a:off x="365761" y="1379500"/>
            <a:ext cx="12950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Where OODA Fails</a:t>
            </a:r>
            <a:endParaRPr i="0" sz="4450" u="none" cap="none" strike="noStrike"/>
          </a:p>
        </p:txBody>
      </p:sp>
      <p:sp>
        <p:nvSpPr>
          <p:cNvPr id="290" name="Google Shape;290;g39d64546e7a_0_113"/>
          <p:cNvSpPr/>
          <p:nvPr/>
        </p:nvSpPr>
        <p:spPr>
          <a:xfrm>
            <a:off x="273090" y="26325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Observation narrows too early under pressure</a:t>
            </a:r>
            <a:endParaRPr i="0" sz="1750" u="none" cap="none" strike="noStrike"/>
          </a:p>
        </p:txBody>
      </p:sp>
      <p:sp>
        <p:nvSpPr>
          <p:cNvPr id="291" name="Google Shape;291;g39d64546e7a_0_113"/>
          <p:cNvSpPr/>
          <p:nvPr/>
        </p:nvSpPr>
        <p:spPr>
          <a:xfrm>
            <a:off x="273090" y="30747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Orientation rushes before context stabilizes</a:t>
            </a:r>
            <a:endParaRPr i="0" sz="1750" u="none" cap="none" strike="noStrike"/>
          </a:p>
        </p:txBody>
      </p:sp>
      <p:sp>
        <p:nvSpPr>
          <p:cNvPr id="292" name="Google Shape;292;g39d64546e7a_0_113"/>
          <p:cNvSpPr/>
          <p:nvPr/>
        </p:nvSpPr>
        <p:spPr>
          <a:xfrm>
            <a:off x="273090" y="35169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 guesses become unchallenged assumptions</a:t>
            </a:r>
            <a:endParaRPr i="0" sz="1750" u="none" cap="none" strike="noStrike"/>
          </a:p>
        </p:txBody>
      </p:sp>
      <p:sp>
        <p:nvSpPr>
          <p:cNvPr id="293" name="Google Shape;293;g39d64546e7a_0_113"/>
          <p:cNvSpPr/>
          <p:nvPr/>
        </p:nvSpPr>
        <p:spPr>
          <a:xfrm>
            <a:off x="273090" y="39591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Action detaches from updated ground reality</a:t>
            </a:r>
            <a:endParaRPr i="0" sz="1750" u="none" cap="none" strike="noStrike"/>
          </a:p>
        </p:txBody>
      </p:sp>
      <p:sp>
        <p:nvSpPr>
          <p:cNvPr id="294" name="Google Shape;294;g39d64546e7a_0_113"/>
          <p:cNvSpPr/>
          <p:nvPr/>
        </p:nvSpPr>
        <p:spPr>
          <a:xfrm>
            <a:off x="273090" y="44013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Tempo becomes speed without coherence</a:t>
            </a:r>
            <a:endParaRPr i="0" sz="1750" u="none" cap="none" strike="noStrike"/>
          </a:p>
        </p:txBody>
      </p:sp>
      <p:sp>
        <p:nvSpPr>
          <p:cNvPr id="295" name="Google Shape;295;g39d64546e7a_0_113"/>
          <p:cNvSpPr/>
          <p:nvPr/>
        </p:nvSpPr>
        <p:spPr>
          <a:xfrm>
            <a:off x="6517896" y="26833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Bias overwhelms neutral interpretation rapidly</a:t>
            </a:r>
            <a:endParaRPr i="0" sz="1750" u="none" cap="none" strike="noStrike"/>
          </a:p>
        </p:txBody>
      </p:sp>
      <p:sp>
        <p:nvSpPr>
          <p:cNvPr id="296" name="Google Shape;296;g39d64546e7a_0_113"/>
          <p:cNvSpPr/>
          <p:nvPr/>
        </p:nvSpPr>
        <p:spPr>
          <a:xfrm>
            <a:off x="6517896" y="312557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Assumptions masquerade as verified inputs</a:t>
            </a:r>
            <a:endParaRPr i="0" sz="1750" u="none" cap="none" strike="noStrike"/>
          </a:p>
        </p:txBody>
      </p:sp>
      <p:sp>
        <p:nvSpPr>
          <p:cNvPr id="297" name="Google Shape;297;g39d64546e7a_0_113"/>
          <p:cNvSpPr/>
          <p:nvPr/>
        </p:nvSpPr>
        <p:spPr>
          <a:xfrm>
            <a:off x="6517896" y="356777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leakage warps perceived urgency</a:t>
            </a:r>
            <a:endParaRPr i="0" sz="1750" u="none" cap="none" strike="noStrike"/>
          </a:p>
        </p:txBody>
      </p:sp>
      <p:sp>
        <p:nvSpPr>
          <p:cNvPr id="298" name="Google Shape;298;g39d64546e7a_0_113"/>
          <p:cNvSpPr/>
          <p:nvPr/>
        </p:nvSpPr>
        <p:spPr>
          <a:xfrm>
            <a:off x="6517896" y="400996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Overconfidence masks missing evidence</a:t>
            </a:r>
            <a:endParaRPr i="0" sz="1750" u="none" cap="none" strike="noStrike"/>
          </a:p>
        </p:txBody>
      </p:sp>
      <p:sp>
        <p:nvSpPr>
          <p:cNvPr id="299" name="Google Shape;299;g39d64546e7a_0_113"/>
          <p:cNvSpPr/>
          <p:nvPr/>
        </p:nvSpPr>
        <p:spPr>
          <a:xfrm>
            <a:off x="6517896" y="445216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loop is never consciously refreshed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d64546e7a_0_13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06" name="Google Shape;306;g39d64546e7a_0_13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g39d64546e7a_0_130"/>
          <p:cNvSpPr/>
          <p:nvPr/>
        </p:nvSpPr>
        <p:spPr>
          <a:xfrm>
            <a:off x="488990" y="1165066"/>
            <a:ext cx="6349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Red Teaming Exists</a:t>
            </a:r>
            <a:endParaRPr i="0" sz="4450" u="none" cap="none" strike="noStrike"/>
          </a:p>
        </p:txBody>
      </p:sp>
      <p:sp>
        <p:nvSpPr>
          <p:cNvPr id="308" name="Google Shape;308;g39d64546e7a_0_130"/>
          <p:cNvSpPr/>
          <p:nvPr/>
        </p:nvSpPr>
        <p:spPr>
          <a:xfrm>
            <a:off x="488990" y="21006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 Teaming injects structured skepticism into decisions</a:t>
            </a:r>
            <a:endParaRPr i="0" sz="1750" u="none" cap="none" strike="noStrike"/>
          </a:p>
        </p:txBody>
      </p:sp>
      <p:sp>
        <p:nvSpPr>
          <p:cNvPr id="309" name="Google Shape;309;g39d64546e7a_0_130"/>
          <p:cNvSpPr/>
          <p:nvPr/>
        </p:nvSpPr>
        <p:spPr>
          <a:xfrm>
            <a:off x="488990" y="25428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builds cognitive friction before failure compounds</a:t>
            </a:r>
            <a:endParaRPr i="0" sz="1750" u="none" cap="none" strike="noStrike"/>
          </a:p>
        </p:txBody>
      </p:sp>
      <p:sp>
        <p:nvSpPr>
          <p:cNvPr id="310" name="Google Shape;310;g39d64546e7a_0_130"/>
          <p:cNvSpPr/>
          <p:nvPr/>
        </p:nvSpPr>
        <p:spPr>
          <a:xfrm>
            <a:off x="488990" y="29850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Assumptions are stress-tested before commitment forms</a:t>
            </a:r>
            <a:endParaRPr i="0" sz="1750" u="none" cap="none" strike="noStrike"/>
          </a:p>
        </p:txBody>
      </p:sp>
      <p:sp>
        <p:nvSpPr>
          <p:cNvPr id="311" name="Google Shape;311;g39d64546e7a_0_130"/>
          <p:cNvSpPr/>
          <p:nvPr/>
        </p:nvSpPr>
        <p:spPr>
          <a:xfrm>
            <a:off x="488990" y="34272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improves orientation quality before acting</a:t>
            </a:r>
            <a:endParaRPr i="0" sz="1750" u="none" cap="none" strike="noStrike"/>
          </a:p>
        </p:txBody>
      </p:sp>
      <p:pic>
        <p:nvPicPr>
          <p:cNvPr descr="preencoded.png" id="312" name="Google Shape;312;g39d64546e7a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827" y="2672526"/>
            <a:ext cx="3524125" cy="3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9d64546e7a_0_14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19" name="Google Shape;319;g39d64546e7a_0_14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20" name="Google Shape;320;g39d64546e7a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5998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9d64546e7a_0_142"/>
          <p:cNvSpPr/>
          <p:nvPr/>
        </p:nvSpPr>
        <p:spPr>
          <a:xfrm>
            <a:off x="4200399" y="1571475"/>
            <a:ext cx="7259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Red Teaming as Stabilizer</a:t>
            </a:r>
            <a:endParaRPr i="0" sz="4450" u="none" cap="none" strike="noStrike"/>
          </a:p>
        </p:txBody>
      </p:sp>
      <p:sp>
        <p:nvSpPr>
          <p:cNvPr id="322" name="Google Shape;322;g39d64546e7a_0_142"/>
          <p:cNvSpPr/>
          <p:nvPr/>
        </p:nvSpPr>
        <p:spPr>
          <a:xfrm>
            <a:off x="4200406" y="25070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restores doubt where certainty is undeserved</a:t>
            </a:r>
            <a:endParaRPr i="0" sz="1750" u="none" cap="none" strike="noStrike"/>
          </a:p>
        </p:txBody>
      </p:sp>
      <p:sp>
        <p:nvSpPr>
          <p:cNvPr id="323" name="Google Shape;323;g39d64546e7a_0_142"/>
          <p:cNvSpPr/>
          <p:nvPr/>
        </p:nvSpPr>
        <p:spPr>
          <a:xfrm>
            <a:off x="4200406" y="29492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surfaces blind spots leaders can't self-see under load</a:t>
            </a:r>
            <a:endParaRPr i="0" sz="1750" u="none" cap="none" strike="noStrike"/>
          </a:p>
        </p:txBody>
      </p:sp>
      <p:sp>
        <p:nvSpPr>
          <p:cNvPr id="324" name="Google Shape;324;g39d64546e7a_0_142"/>
          <p:cNvSpPr/>
          <p:nvPr/>
        </p:nvSpPr>
        <p:spPr>
          <a:xfrm>
            <a:off x="4200406" y="33914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protects reasoning before escalation snowballs risk</a:t>
            </a:r>
            <a:endParaRPr i="0" sz="1750" u="none" cap="none" strike="noStrike"/>
          </a:p>
        </p:txBody>
      </p:sp>
      <p:sp>
        <p:nvSpPr>
          <p:cNvPr id="325" name="Google Shape;325;g39d64546e7a_0_142"/>
          <p:cNvSpPr/>
          <p:nvPr/>
        </p:nvSpPr>
        <p:spPr>
          <a:xfrm>
            <a:off x="4200406" y="38336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enables correction without reputational friction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d64546e7a_0_15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32" name="Google Shape;332;g39d64546e7a_0_15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g39d64546e7a_0_154"/>
          <p:cNvSpPr/>
          <p:nvPr/>
        </p:nvSpPr>
        <p:spPr>
          <a:xfrm>
            <a:off x="387390" y="885666"/>
            <a:ext cx="7989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Reducing Cognitive Blind Spots</a:t>
            </a:r>
            <a:endParaRPr i="0" sz="4450" u="none" cap="none" strike="noStrike"/>
          </a:p>
        </p:txBody>
      </p:sp>
      <p:sp>
        <p:nvSpPr>
          <p:cNvPr id="334" name="Google Shape;334;g39d64546e7a_0_154"/>
          <p:cNvSpPr/>
          <p:nvPr/>
        </p:nvSpPr>
        <p:spPr>
          <a:xfrm>
            <a:off x="387390" y="18212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Hidden risk surfaces when interpretation is challenged deliberately</a:t>
            </a:r>
            <a:endParaRPr i="0" sz="1750" u="none" cap="none" strike="noStrike"/>
          </a:p>
        </p:txBody>
      </p:sp>
      <p:sp>
        <p:nvSpPr>
          <p:cNvPr id="335" name="Google Shape;335;g39d64546e7a_0_154"/>
          <p:cNvSpPr/>
          <p:nvPr/>
        </p:nvSpPr>
        <p:spPr>
          <a:xfrm>
            <a:off x="387390" y="22634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Perspective expands before commitment narrows judgment</a:t>
            </a:r>
            <a:endParaRPr i="0" sz="1750" u="none" cap="none" strike="noStrike"/>
          </a:p>
        </p:txBody>
      </p:sp>
      <p:sp>
        <p:nvSpPr>
          <p:cNvPr id="336" name="Google Shape;336;g39d64546e7a_0_154"/>
          <p:cNvSpPr/>
          <p:nvPr/>
        </p:nvSpPr>
        <p:spPr>
          <a:xfrm>
            <a:off x="387390" y="27056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Decisions land on stronger orientation, not speed alone</a:t>
            </a:r>
            <a:endParaRPr i="0" sz="1750" u="none" cap="none" strike="noStrike"/>
          </a:p>
        </p:txBody>
      </p:sp>
      <p:sp>
        <p:nvSpPr>
          <p:cNvPr id="337" name="Google Shape;337;g39d64546e7a_0_154"/>
          <p:cNvSpPr/>
          <p:nvPr/>
        </p:nvSpPr>
        <p:spPr>
          <a:xfrm>
            <a:off x="387390" y="31478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Challenge input strengthens outcome legitimacy</a:t>
            </a:r>
            <a:endParaRPr i="0" sz="1750" u="none" cap="none" strike="noStrike"/>
          </a:p>
        </p:txBody>
      </p:sp>
      <p:pic>
        <p:nvPicPr>
          <p:cNvPr descr="preencoded.png" id="338" name="Google Shape;338;g39d64546e7a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8218" y="3200003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9d64546e7a_0_16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45" name="Google Shape;345;g39d64546e7a_0_16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46" name="Google Shape;346;g39d64546e7a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90" y="2172766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9d64546e7a_0_166"/>
          <p:cNvSpPr/>
          <p:nvPr/>
        </p:nvSpPr>
        <p:spPr>
          <a:xfrm>
            <a:off x="565206" y="937929"/>
            <a:ext cx="8835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Psychological Benefit of Challenge</a:t>
            </a:r>
            <a:endParaRPr i="0" sz="4450" u="none" cap="none" strike="noStrike"/>
          </a:p>
        </p:txBody>
      </p:sp>
      <p:sp>
        <p:nvSpPr>
          <p:cNvPr id="348" name="Google Shape;348;g39d64546e7a_0_166"/>
          <p:cNvSpPr/>
          <p:nvPr/>
        </p:nvSpPr>
        <p:spPr>
          <a:xfrm>
            <a:off x="3971806" y="268367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External challenge stabilizes overconfident reasoning patterns</a:t>
            </a:r>
            <a:endParaRPr i="0" sz="1750" u="none" cap="none" strike="noStrike"/>
          </a:p>
        </p:txBody>
      </p:sp>
      <p:sp>
        <p:nvSpPr>
          <p:cNvPr id="349" name="Google Shape;349;g39d64546e7a_0_166"/>
          <p:cNvSpPr/>
          <p:nvPr/>
        </p:nvSpPr>
        <p:spPr>
          <a:xfrm>
            <a:off x="3971806" y="312587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gain cognitive distance from their assumptions</a:t>
            </a:r>
            <a:endParaRPr i="0" sz="1750" u="none" cap="none" strike="noStrike"/>
          </a:p>
        </p:txBody>
      </p:sp>
      <p:sp>
        <p:nvSpPr>
          <p:cNvPr id="350" name="Google Shape;350;g39d64546e7a_0_166"/>
          <p:cNvSpPr/>
          <p:nvPr/>
        </p:nvSpPr>
        <p:spPr>
          <a:xfrm>
            <a:off x="3971806" y="356806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Fear-based urgency transitions into grounded clarity</a:t>
            </a:r>
            <a:endParaRPr i="0" sz="1750" u="none" cap="none" strike="noStrike"/>
          </a:p>
        </p:txBody>
      </p:sp>
      <p:sp>
        <p:nvSpPr>
          <p:cNvPr id="351" name="Google Shape;351;g39d64546e7a_0_166"/>
          <p:cNvSpPr/>
          <p:nvPr/>
        </p:nvSpPr>
        <p:spPr>
          <a:xfrm>
            <a:off x="3971806" y="401026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Pressure no longer dictates interpretive framing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9d64546e7a_0_17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58" name="Google Shape;358;g39d64546e7a_0_17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g39d64546e7a_0_178"/>
          <p:cNvSpPr/>
          <p:nvPr/>
        </p:nvSpPr>
        <p:spPr>
          <a:xfrm>
            <a:off x="323890" y="947698"/>
            <a:ext cx="6349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Red Teaming Value Pivot</a:t>
            </a:r>
            <a:endParaRPr i="0" sz="4450" u="none" cap="none" strike="noStrike"/>
          </a:p>
        </p:txBody>
      </p:sp>
      <p:sp>
        <p:nvSpPr>
          <p:cNvPr id="360" name="Google Shape;360;g39d64546e7a_0_178"/>
          <p:cNvSpPr/>
          <p:nvPr/>
        </p:nvSpPr>
        <p:spPr>
          <a:xfrm>
            <a:off x="323890" y="22007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Better framing improves psychological precision</a:t>
            </a:r>
            <a:endParaRPr i="0" sz="1750" u="none" cap="none" strike="noStrike"/>
          </a:p>
        </p:txBody>
      </p:sp>
      <p:sp>
        <p:nvSpPr>
          <p:cNvPr id="361" name="Google Shape;361;g39d64546e7a_0_178"/>
          <p:cNvSpPr/>
          <p:nvPr/>
        </p:nvSpPr>
        <p:spPr>
          <a:xfrm>
            <a:off x="323890" y="26429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Stronger orientation protects decision accuracy</a:t>
            </a:r>
            <a:endParaRPr i="0" sz="1750" u="none" cap="none" strike="noStrike"/>
          </a:p>
        </p:txBody>
      </p:sp>
      <p:sp>
        <p:nvSpPr>
          <p:cNvPr id="362" name="Google Shape;362;g39d64546e7a_0_178"/>
          <p:cNvSpPr/>
          <p:nvPr/>
        </p:nvSpPr>
        <p:spPr>
          <a:xfrm>
            <a:off x="323890" y="30851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Safer reasoning resists emotional distortion</a:t>
            </a:r>
            <a:endParaRPr i="0" sz="1750" u="none" cap="none" strike="noStrike"/>
          </a:p>
        </p:txBody>
      </p:sp>
      <p:sp>
        <p:nvSpPr>
          <p:cNvPr id="363" name="Google Shape;363;g39d64546e7a_0_178"/>
          <p:cNvSpPr/>
          <p:nvPr/>
        </p:nvSpPr>
        <p:spPr>
          <a:xfrm>
            <a:off x="323890" y="35273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bias stabilizes confidence internally</a:t>
            </a:r>
            <a:endParaRPr i="0" sz="1750" u="none" cap="none" strike="noStrike"/>
          </a:p>
        </p:txBody>
      </p:sp>
      <p:sp>
        <p:nvSpPr>
          <p:cNvPr id="364" name="Google Shape;364;g39d64546e7a_0_178"/>
          <p:cNvSpPr/>
          <p:nvPr/>
        </p:nvSpPr>
        <p:spPr>
          <a:xfrm>
            <a:off x="323890" y="39695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Higher clarity lowers escalation risk</a:t>
            </a:r>
            <a:endParaRPr i="0" sz="1750" u="none" cap="none" strike="noStrike"/>
          </a:p>
        </p:txBody>
      </p:sp>
      <p:sp>
        <p:nvSpPr>
          <p:cNvPr id="365" name="Google Shape;365;g39d64546e7a_0_178"/>
          <p:cNvSpPr/>
          <p:nvPr/>
        </p:nvSpPr>
        <p:spPr>
          <a:xfrm>
            <a:off x="6240621" y="22007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Fewer blind spots surface in execution</a:t>
            </a:r>
            <a:endParaRPr i="0" sz="1750" u="none" cap="none" strike="noStrike"/>
          </a:p>
        </p:txBody>
      </p:sp>
      <p:sp>
        <p:nvSpPr>
          <p:cNvPr id="366" name="Google Shape;366;g39d64546e7a_0_178"/>
          <p:cNvSpPr/>
          <p:nvPr/>
        </p:nvSpPr>
        <p:spPr>
          <a:xfrm>
            <a:off x="6240621" y="26429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More robust choices remain available longer</a:t>
            </a:r>
            <a:endParaRPr i="0" sz="1750" u="none" cap="none" strike="noStrike"/>
          </a:p>
        </p:txBody>
      </p:sp>
      <p:sp>
        <p:nvSpPr>
          <p:cNvPr id="367" name="Google Shape;367;g39d64546e7a_0_178"/>
          <p:cNvSpPr/>
          <p:nvPr/>
        </p:nvSpPr>
        <p:spPr>
          <a:xfrm>
            <a:off x="6240621" y="30851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accountability prevents dominance errors</a:t>
            </a:r>
            <a:endParaRPr i="0" sz="1750" u="none" cap="none" strike="noStrike"/>
          </a:p>
        </p:txBody>
      </p:sp>
      <p:sp>
        <p:nvSpPr>
          <p:cNvPr id="368" name="Google Shape;368;g39d64546e7a_0_178"/>
          <p:cNvSpPr/>
          <p:nvPr/>
        </p:nvSpPr>
        <p:spPr>
          <a:xfrm>
            <a:off x="6240621" y="35273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deepens when challenge is normalized</a:t>
            </a:r>
            <a:endParaRPr i="0" sz="1750" u="none" cap="none" strike="noStrike"/>
          </a:p>
        </p:txBody>
      </p:sp>
      <p:sp>
        <p:nvSpPr>
          <p:cNvPr id="369" name="Google Shape;369;g39d64546e7a_0_178"/>
          <p:cNvSpPr/>
          <p:nvPr/>
        </p:nvSpPr>
        <p:spPr>
          <a:xfrm>
            <a:off x="6240621" y="39695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Faster iteration emerges from cognitive safety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d64546e7a_0_19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76" name="Google Shape;376;g39d64546e7a_0_19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77" name="Google Shape;377;g39d64546e7a_0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7776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39d64546e7a_0_195"/>
          <p:cNvSpPr/>
          <p:nvPr/>
        </p:nvSpPr>
        <p:spPr>
          <a:xfrm>
            <a:off x="4200406" y="174926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Tempo Discipline</a:t>
            </a:r>
            <a:endParaRPr i="0" sz="4450" u="none" cap="none" strike="noStrike"/>
          </a:p>
        </p:txBody>
      </p:sp>
      <p:sp>
        <p:nvSpPr>
          <p:cNvPr id="379" name="Google Shape;379;g39d64546e7a_0_195"/>
          <p:cNvSpPr/>
          <p:nvPr/>
        </p:nvSpPr>
        <p:spPr>
          <a:xfrm>
            <a:off x="4200406" y="26848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Tempo is psychological leadership, not operational speed</a:t>
            </a:r>
            <a:endParaRPr i="0" sz="1750" u="none" cap="none" strike="noStrike"/>
          </a:p>
        </p:txBody>
      </p:sp>
      <p:sp>
        <p:nvSpPr>
          <p:cNvPr id="380" name="Google Shape;380;g39d64546e7a_0_195"/>
          <p:cNvSpPr/>
          <p:nvPr/>
        </p:nvSpPr>
        <p:spPr>
          <a:xfrm>
            <a:off x="4200406" y="31270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Direction loses value if delivered at the wrong pacing</a:t>
            </a:r>
            <a:endParaRPr i="0" sz="1750" u="none" cap="none" strike="noStrike"/>
          </a:p>
        </p:txBody>
      </p:sp>
      <p:sp>
        <p:nvSpPr>
          <p:cNvPr id="381" name="Google Shape;381;g39d64546e7a_0_195"/>
          <p:cNvSpPr/>
          <p:nvPr/>
        </p:nvSpPr>
        <p:spPr>
          <a:xfrm>
            <a:off x="4200406" y="35692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must decelerate thinking to preserve cognition</a:t>
            </a:r>
            <a:endParaRPr i="0" sz="1750" u="none" cap="none" strike="noStrike"/>
          </a:p>
        </p:txBody>
      </p:sp>
      <p:sp>
        <p:nvSpPr>
          <p:cNvPr id="382" name="Google Shape;382;g39d64546e7a_0_195"/>
          <p:cNvSpPr/>
          <p:nvPr/>
        </p:nvSpPr>
        <p:spPr>
          <a:xfrm>
            <a:off x="4200406" y="40114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Controlled tempo widens reasoning bandwidth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9d64546e7a_0_20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89" name="Google Shape;389;g39d64546e7a_0_20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g39d64546e7a_0_207"/>
          <p:cNvSpPr/>
          <p:nvPr/>
        </p:nvSpPr>
        <p:spPr>
          <a:xfrm>
            <a:off x="374690" y="125396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Signal vs Noise</a:t>
            </a:r>
            <a:endParaRPr i="0" sz="4450" u="none" cap="none" strike="noStrike"/>
          </a:p>
        </p:txBody>
      </p:sp>
      <p:sp>
        <p:nvSpPr>
          <p:cNvPr id="391" name="Google Shape;391;g39d64546e7a_0_207"/>
          <p:cNvSpPr/>
          <p:nvPr/>
        </p:nvSpPr>
        <p:spPr>
          <a:xfrm>
            <a:off x="374690" y="21895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Filtering protects attention from destabilizing distractions</a:t>
            </a:r>
            <a:endParaRPr i="0" sz="1750" u="none" cap="none" strike="noStrike"/>
          </a:p>
        </p:txBody>
      </p:sp>
      <p:sp>
        <p:nvSpPr>
          <p:cNvPr id="392" name="Google Shape;392;g39d64546e7a_0_207"/>
          <p:cNvSpPr/>
          <p:nvPr/>
        </p:nvSpPr>
        <p:spPr>
          <a:xfrm>
            <a:off x="374690" y="26317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Not every signal deserves identical cognitive weight</a:t>
            </a:r>
            <a:endParaRPr i="0" sz="1750" u="none" cap="none" strike="noStrike"/>
          </a:p>
        </p:txBody>
      </p:sp>
      <p:sp>
        <p:nvSpPr>
          <p:cNvPr id="393" name="Google Shape;393;g39d64546e7a_0_207"/>
          <p:cNvSpPr/>
          <p:nvPr/>
        </p:nvSpPr>
        <p:spPr>
          <a:xfrm>
            <a:off x="374690" y="30739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Noise appears urgent but rarely informs judgment</a:t>
            </a:r>
            <a:endParaRPr i="0" sz="1750" u="none" cap="none" strike="noStrike"/>
          </a:p>
        </p:txBody>
      </p:sp>
      <p:sp>
        <p:nvSpPr>
          <p:cNvPr id="394" name="Google Shape;394;g39d64546e7a_0_207"/>
          <p:cNvSpPr/>
          <p:nvPr/>
        </p:nvSpPr>
        <p:spPr>
          <a:xfrm>
            <a:off x="374690" y="35161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protect focus to preserve accuracy</a:t>
            </a:r>
            <a:endParaRPr i="0" sz="1750" u="none" cap="none" strike="noStrike"/>
          </a:p>
        </p:txBody>
      </p:sp>
      <p:pic>
        <p:nvPicPr>
          <p:cNvPr descr="preencoded.png" id="395" name="Google Shape;395;g39d64546e7a_0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327" y="2796851"/>
            <a:ext cx="3650801" cy="36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9d64546e7a_0_21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02" name="Google Shape;402;g39d64546e7a_0_21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03" name="Google Shape;403;g39d64546e7a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90" y="12823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39d64546e7a_0_219"/>
          <p:cNvSpPr/>
          <p:nvPr/>
        </p:nvSpPr>
        <p:spPr>
          <a:xfrm>
            <a:off x="3933706" y="1253966"/>
            <a:ext cx="6045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Command vs Challenge</a:t>
            </a:r>
            <a:endParaRPr i="0" sz="4450" u="none" cap="none" strike="noStrike"/>
          </a:p>
        </p:txBody>
      </p:sp>
      <p:sp>
        <p:nvSpPr>
          <p:cNvPr id="405" name="Google Shape;405;g39d64546e7a_0_219"/>
          <p:cNvSpPr/>
          <p:nvPr/>
        </p:nvSpPr>
        <p:spPr>
          <a:xfrm>
            <a:off x="3933706" y="21895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Command provides direction when clarity collapses</a:t>
            </a:r>
            <a:endParaRPr i="0" sz="1750" u="none" cap="none" strike="noStrike"/>
          </a:p>
        </p:txBody>
      </p:sp>
      <p:sp>
        <p:nvSpPr>
          <p:cNvPr id="406" name="Google Shape;406;g39d64546e7a_0_219"/>
          <p:cNvSpPr/>
          <p:nvPr/>
        </p:nvSpPr>
        <p:spPr>
          <a:xfrm>
            <a:off x="3933706" y="26317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Challenge protects reasoning from internal distortion</a:t>
            </a:r>
            <a:endParaRPr i="0" sz="1750" u="none" cap="none" strike="noStrike"/>
          </a:p>
        </p:txBody>
      </p:sp>
      <p:sp>
        <p:nvSpPr>
          <p:cNvPr id="407" name="Google Shape;407;g39d64546e7a_0_219"/>
          <p:cNvSpPr/>
          <p:nvPr/>
        </p:nvSpPr>
        <p:spPr>
          <a:xfrm>
            <a:off x="3933706" y="30739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Both are needed to safeguard psychological accuracy</a:t>
            </a:r>
            <a:endParaRPr i="0" sz="1750" u="none" cap="none" strike="noStrike"/>
          </a:p>
        </p:txBody>
      </p:sp>
      <p:sp>
        <p:nvSpPr>
          <p:cNvPr id="408" name="Google Shape;408;g39d64546e7a_0_219"/>
          <p:cNvSpPr/>
          <p:nvPr/>
        </p:nvSpPr>
        <p:spPr>
          <a:xfrm>
            <a:off x="3933706" y="35161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Balance defines decision maturity under pressure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9d64546e7a_0_23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15" name="Google Shape;415;g39d64546e7a_0_23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g39d64546e7a_0_231"/>
          <p:cNvSpPr/>
          <p:nvPr/>
        </p:nvSpPr>
        <p:spPr>
          <a:xfrm>
            <a:off x="374690" y="985798"/>
            <a:ext cx="621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Decision Discipline Pivot</a:t>
            </a:r>
            <a:endParaRPr i="0" sz="4450" u="none" cap="none" strike="noStrike"/>
          </a:p>
        </p:txBody>
      </p:sp>
      <p:sp>
        <p:nvSpPr>
          <p:cNvPr id="417" name="Google Shape;417;g39d64546e7a_0_231"/>
          <p:cNvSpPr/>
          <p:nvPr/>
        </p:nvSpPr>
        <p:spPr>
          <a:xfrm>
            <a:off x="374690" y="22388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Deliberate framing slows reaction instinct</a:t>
            </a:r>
            <a:endParaRPr i="0" sz="1750" u="none" cap="none" strike="noStrike"/>
          </a:p>
        </p:txBody>
      </p:sp>
      <p:sp>
        <p:nvSpPr>
          <p:cNvPr id="418" name="Google Shape;418;g39d64546e7a_0_231"/>
          <p:cNvSpPr/>
          <p:nvPr/>
        </p:nvSpPr>
        <p:spPr>
          <a:xfrm>
            <a:off x="374690" y="26810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Defined posture prevents emotional takeover</a:t>
            </a:r>
            <a:endParaRPr i="0" sz="1750" u="none" cap="none" strike="noStrike"/>
          </a:p>
        </p:txBody>
      </p:sp>
      <p:sp>
        <p:nvSpPr>
          <p:cNvPr id="419" name="Google Shape;419;g39d64546e7a_0_231"/>
          <p:cNvSpPr/>
          <p:nvPr/>
        </p:nvSpPr>
        <p:spPr>
          <a:xfrm>
            <a:off x="374690" y="31232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panic pacing preserves reasoning bandwidth</a:t>
            </a:r>
            <a:endParaRPr i="0" sz="1750" u="none" cap="none" strike="noStrike"/>
          </a:p>
        </p:txBody>
      </p:sp>
      <p:sp>
        <p:nvSpPr>
          <p:cNvPr id="420" name="Google Shape;420;g39d64546e7a_0_231"/>
          <p:cNvSpPr/>
          <p:nvPr/>
        </p:nvSpPr>
        <p:spPr>
          <a:xfrm>
            <a:off x="374690" y="35654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 cycles reduce uncertainty fatigue</a:t>
            </a:r>
            <a:endParaRPr i="0" sz="1750" u="none" cap="none" strike="noStrike"/>
          </a:p>
        </p:txBody>
      </p:sp>
      <p:sp>
        <p:nvSpPr>
          <p:cNvPr id="421" name="Google Shape;421;g39d64546e7a_0_231"/>
          <p:cNvSpPr/>
          <p:nvPr/>
        </p:nvSpPr>
        <p:spPr>
          <a:xfrm>
            <a:off x="374690" y="40076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Continuous reset conditions cognitive stability</a:t>
            </a:r>
            <a:endParaRPr i="0" sz="1750" u="none" cap="none" strike="noStrike"/>
          </a:p>
        </p:txBody>
      </p:sp>
      <p:sp>
        <p:nvSpPr>
          <p:cNvPr id="422" name="Google Shape;422;g39d64546e7a_0_231"/>
          <p:cNvSpPr/>
          <p:nvPr/>
        </p:nvSpPr>
        <p:spPr>
          <a:xfrm>
            <a:off x="6494621" y="22388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Intentional observation improves orientation</a:t>
            </a:r>
            <a:endParaRPr i="0" sz="1750" u="none" cap="none" strike="noStrike"/>
          </a:p>
        </p:txBody>
      </p:sp>
      <p:sp>
        <p:nvSpPr>
          <p:cNvPr id="423" name="Google Shape;423;g39d64546e7a_0_231"/>
          <p:cNvSpPr/>
          <p:nvPr/>
        </p:nvSpPr>
        <p:spPr>
          <a:xfrm>
            <a:off x="6494621" y="26810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interpretation lowers bias distortion</a:t>
            </a:r>
            <a:endParaRPr i="0" sz="1750" u="none" cap="none" strike="noStrike"/>
          </a:p>
        </p:txBody>
      </p:sp>
      <p:sp>
        <p:nvSpPr>
          <p:cNvPr id="424" name="Google Shape;424;g39d64546e7a_0_231"/>
          <p:cNvSpPr/>
          <p:nvPr/>
        </p:nvSpPr>
        <p:spPr>
          <a:xfrm>
            <a:off x="6494621" y="31232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Bounded choices prevent decision sprawl</a:t>
            </a:r>
            <a:endParaRPr i="0" sz="1750" u="none" cap="none" strike="noStrike"/>
          </a:p>
        </p:txBody>
      </p:sp>
      <p:sp>
        <p:nvSpPr>
          <p:cNvPr id="425" name="Google Shape;425;g39d64546e7a_0_231"/>
          <p:cNvSpPr/>
          <p:nvPr/>
        </p:nvSpPr>
        <p:spPr>
          <a:xfrm>
            <a:off x="6494621" y="35654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Visible ownership stabilizes team confidence</a:t>
            </a:r>
            <a:endParaRPr i="0" sz="1750" u="none" cap="none" strike="noStrike"/>
          </a:p>
        </p:txBody>
      </p:sp>
      <p:sp>
        <p:nvSpPr>
          <p:cNvPr id="426" name="Google Shape;426;g39d64546e7a_0_231"/>
          <p:cNvSpPr/>
          <p:nvPr/>
        </p:nvSpPr>
        <p:spPr>
          <a:xfrm>
            <a:off x="6494621" y="40076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Controlled tempo keeps judgment coherent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d64546e7a_0_14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181" name="Google Shape;181;g39d64546e7a_0_14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How pressure disrupts thinking clarity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OODA Loop decision structure explained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Where decisions fail during compression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Red Teaming as cognitive correction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Applying disciplined judgment under stress</a:t>
            </a:r>
            <a:endParaRPr b="0" sz="2200"/>
          </a:p>
        </p:txBody>
      </p:sp>
      <p:sp>
        <p:nvSpPr>
          <p:cNvPr id="182" name="Google Shape;182;g39d64546e7a_0_1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83" name="Google Shape;183;g39d64546e7a_0_1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g39d64546e7a_0_14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how crisis alters cognition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Restore structure when instinct dominates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breakdowns during execution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Use Red Teaming to prevent blind spots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Protect decision quality under urgency</a:t>
            </a:r>
            <a:endParaRPr b="0" sz="2200"/>
          </a:p>
        </p:txBody>
      </p:sp>
      <p:sp>
        <p:nvSpPr>
          <p:cNvPr id="185" name="Google Shape;185;g39d64546e7a_0_14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9d64546e7a_0_24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33" name="Google Shape;433;g39d64546e7a_0_24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34" name="Google Shape;434;g39d64546e7a_0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90" y="2020366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39d64546e7a_0_248"/>
          <p:cNvSpPr/>
          <p:nvPr/>
        </p:nvSpPr>
        <p:spPr>
          <a:xfrm>
            <a:off x="552506" y="836329"/>
            <a:ext cx="8578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Integrating OODA + Red Teaming</a:t>
            </a:r>
            <a:endParaRPr i="0" sz="4450" u="none" cap="none" strike="noStrike"/>
          </a:p>
        </p:txBody>
      </p:sp>
      <p:sp>
        <p:nvSpPr>
          <p:cNvPr id="436" name="Google Shape;436;g39d64546e7a_0_248"/>
          <p:cNvSpPr/>
          <p:nvPr/>
        </p:nvSpPr>
        <p:spPr>
          <a:xfrm>
            <a:off x="3971806" y="263287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OODA restores cognitive rhythm during instability</a:t>
            </a:r>
            <a:endParaRPr i="0" sz="1750" u="none" cap="none" strike="noStrike"/>
          </a:p>
        </p:txBody>
      </p:sp>
      <p:sp>
        <p:nvSpPr>
          <p:cNvPr id="437" name="Google Shape;437;g39d64546e7a_0_248"/>
          <p:cNvSpPr/>
          <p:nvPr/>
        </p:nvSpPr>
        <p:spPr>
          <a:xfrm>
            <a:off x="3971806" y="307507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 Teaming protects interpretation before action</a:t>
            </a:r>
            <a:endParaRPr i="0" sz="1750" u="none" cap="none" strike="noStrike"/>
          </a:p>
        </p:txBody>
      </p:sp>
      <p:sp>
        <p:nvSpPr>
          <p:cNvPr id="438" name="Google Shape;438;g39d64546e7a_0_248"/>
          <p:cNvSpPr/>
          <p:nvPr/>
        </p:nvSpPr>
        <p:spPr>
          <a:xfrm>
            <a:off x="3971806" y="351726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Together they produce durable decision accuracy</a:t>
            </a:r>
            <a:endParaRPr i="0" sz="1750" u="none" cap="none" strike="noStrike"/>
          </a:p>
        </p:txBody>
      </p:sp>
      <p:sp>
        <p:nvSpPr>
          <p:cNvPr id="439" name="Google Shape;439;g39d64546e7a_0_248"/>
          <p:cNvSpPr/>
          <p:nvPr/>
        </p:nvSpPr>
        <p:spPr>
          <a:xfrm>
            <a:off x="3971806" y="395946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creates repeatable judgment discipline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9d64546e7a_0_26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46" name="Google Shape;446;g39d64546e7a_0_26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g39d64546e7a_0_260"/>
          <p:cNvSpPr/>
          <p:nvPr/>
        </p:nvSpPr>
        <p:spPr>
          <a:xfrm>
            <a:off x="1073200" y="1163650"/>
            <a:ext cx="8390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and Key Takeaways</a:t>
            </a:r>
            <a:endParaRPr i="0" sz="4450" u="none" cap="none" strike="noStrike"/>
          </a:p>
        </p:txBody>
      </p:sp>
      <p:pic>
        <p:nvPicPr>
          <p:cNvPr descr="preencoded.png" id="448" name="Google Shape;448;g39d64546e7a_0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190" y="244502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9d64546e7a_0_260"/>
          <p:cNvSpPr/>
          <p:nvPr/>
        </p:nvSpPr>
        <p:spPr>
          <a:xfrm>
            <a:off x="4479806" y="23939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pressure degrades cognition before leaders notice</a:t>
            </a:r>
            <a:endParaRPr i="0" sz="1750" u="none" cap="none" strike="noStrike"/>
          </a:p>
        </p:txBody>
      </p:sp>
      <p:sp>
        <p:nvSpPr>
          <p:cNvPr id="450" name="Google Shape;450;g39d64546e7a_0_260"/>
          <p:cNvSpPr/>
          <p:nvPr/>
        </p:nvSpPr>
        <p:spPr>
          <a:xfrm>
            <a:off x="4479806" y="28361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OODA restores psychological rhythm and mental footing</a:t>
            </a:r>
            <a:endParaRPr i="0" sz="1750" u="none" cap="none" strike="noStrike"/>
          </a:p>
        </p:txBody>
      </p:sp>
      <p:sp>
        <p:nvSpPr>
          <p:cNvPr id="451" name="Google Shape;451;g39d64546e7a_0_260"/>
          <p:cNvSpPr/>
          <p:nvPr/>
        </p:nvSpPr>
        <p:spPr>
          <a:xfrm>
            <a:off x="4479806" y="32783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 Teaming prevents silent interpretation failures early</a:t>
            </a:r>
            <a:endParaRPr i="0" sz="1750" u="none" cap="none" strike="noStrike"/>
          </a:p>
        </p:txBody>
      </p:sp>
      <p:sp>
        <p:nvSpPr>
          <p:cNvPr id="452" name="Google Shape;452;g39d64546e7a_0_260"/>
          <p:cNvSpPr/>
          <p:nvPr/>
        </p:nvSpPr>
        <p:spPr>
          <a:xfrm>
            <a:off x="4479806" y="37205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 quality depends on protected orientation first</a:t>
            </a:r>
            <a:endParaRPr i="0" sz="1750" u="none" cap="none" strike="noStrike"/>
          </a:p>
        </p:txBody>
      </p:sp>
      <p:sp>
        <p:nvSpPr>
          <p:cNvPr id="453" name="Google Shape;453;g39d64546e7a_0_260"/>
          <p:cNvSpPr/>
          <p:nvPr/>
        </p:nvSpPr>
        <p:spPr>
          <a:xfrm>
            <a:off x="4479806" y="416273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Tempo must be controlled to maintain clarity under load</a:t>
            </a:r>
            <a:endParaRPr i="0" sz="1750" u="none" cap="none" strike="noStrike"/>
          </a:p>
        </p:txBody>
      </p:sp>
      <p:sp>
        <p:nvSpPr>
          <p:cNvPr id="454" name="Google Shape;454;g39d64546e7a_0_260"/>
          <p:cNvSpPr/>
          <p:nvPr/>
        </p:nvSpPr>
        <p:spPr>
          <a:xfrm>
            <a:off x="4479806" y="460493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Challenge improves confidence by stabilizing reasoning</a:t>
            </a:r>
            <a:endParaRPr i="0" sz="1750" u="none" cap="none" strike="noStrike"/>
          </a:p>
        </p:txBody>
      </p:sp>
      <p:sp>
        <p:nvSpPr>
          <p:cNvPr id="455" name="Google Shape;455;g39d64546e7a_0_260"/>
          <p:cNvSpPr/>
          <p:nvPr/>
        </p:nvSpPr>
        <p:spPr>
          <a:xfrm>
            <a:off x="4479806" y="504713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Disciplined thinking becomes a leadership capability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94a9e633d9_0_166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62" name="Google Shape;462;g394a9e633d9_0_166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394a9e633d9_0_166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9d64546e7a_0_42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70" name="Google Shape;470;g39d64546e7a_0_42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g39d64546e7a_0_426"/>
          <p:cNvSpPr/>
          <p:nvPr/>
        </p:nvSpPr>
        <p:spPr>
          <a:xfrm>
            <a:off x="412950" y="407470"/>
            <a:ext cx="8277900" cy="1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279"/>
              <a:buFont typeface="Nunito Sans"/>
              <a:buNone/>
            </a:pPr>
            <a:r>
              <a:rPr i="0" lang="en-US" sz="5278" u="none" cap="none" strike="noStrike">
                <a:solidFill>
                  <a:srgbClr val="D1282E"/>
                </a:solidFill>
              </a:rPr>
              <a:t>Leader Visibility, Empathy, and Communication</a:t>
            </a:r>
            <a:endParaRPr i="0" sz="5278" u="none" cap="none" strike="noStrike"/>
          </a:p>
        </p:txBody>
      </p:sp>
      <p:sp>
        <p:nvSpPr>
          <p:cNvPr id="472" name="Google Shape;472;g39d64546e7a_0_426"/>
          <p:cNvSpPr/>
          <p:nvPr/>
        </p:nvSpPr>
        <p:spPr>
          <a:xfrm>
            <a:off x="412950" y="2281511"/>
            <a:ext cx="827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Font typeface="Inter"/>
              <a:buNone/>
            </a:pPr>
            <a:r>
              <a:rPr i="0" lang="en-US" sz="1502" u="none" cap="none" strike="noStrike">
                <a:solidFill>
                  <a:srgbClr val="002060"/>
                </a:solidFill>
              </a:rPr>
              <a:t>Stability, legitimacy, and psychological containment</a:t>
            </a:r>
            <a:endParaRPr i="0" sz="1502" u="none" cap="none" strike="noStrike"/>
          </a:p>
        </p:txBody>
      </p:sp>
      <p:sp>
        <p:nvSpPr>
          <p:cNvPr id="473" name="Google Shape;473;g39d64546e7a_0_426"/>
          <p:cNvSpPr/>
          <p:nvPr/>
        </p:nvSpPr>
        <p:spPr>
          <a:xfrm>
            <a:off x="412950" y="2768187"/>
            <a:ext cx="82779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Font typeface="Inter"/>
              <a:buNone/>
            </a:pPr>
            <a:r>
              <a:rPr i="0" lang="en-US" sz="1502" u="none" cap="none" strike="noStrike">
                <a:solidFill>
                  <a:srgbClr val="002060"/>
                </a:solidFill>
              </a:rPr>
              <a:t>This session explores how visibility, empathy, and communication function as psychological stabilization tools for crisis leadership, providing essential insights for maintaining team cohesion and organizational resilience during periods of uncertainty.</a:t>
            </a:r>
            <a:endParaRPr i="0" sz="1502" u="none" cap="none" strike="noStrike"/>
          </a:p>
        </p:txBody>
      </p:sp>
      <p:sp>
        <p:nvSpPr>
          <p:cNvPr id="474" name="Google Shape;474;g39d64546e7a_0_426"/>
          <p:cNvSpPr/>
          <p:nvPr/>
        </p:nvSpPr>
        <p:spPr>
          <a:xfrm>
            <a:off x="412950" y="3877874"/>
            <a:ext cx="827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4335" lvl="0" marL="29433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Char char="•"/>
            </a:pPr>
            <a:r>
              <a:rPr i="0" lang="en-US" sz="1502" u="none" cap="none" strike="noStrike">
                <a:solidFill>
                  <a:srgbClr val="002060"/>
                </a:solidFill>
              </a:rPr>
              <a:t>Why visibility matters under pressure</a:t>
            </a:r>
            <a:endParaRPr i="0" sz="1502" u="none" cap="none" strike="noStrike"/>
          </a:p>
        </p:txBody>
      </p:sp>
      <p:sp>
        <p:nvSpPr>
          <p:cNvPr id="475" name="Google Shape;475;g39d64546e7a_0_426"/>
          <p:cNvSpPr/>
          <p:nvPr/>
        </p:nvSpPr>
        <p:spPr>
          <a:xfrm>
            <a:off x="412950" y="4257445"/>
            <a:ext cx="827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4335" lvl="0" marL="29433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Char char="•"/>
            </a:pPr>
            <a:r>
              <a:rPr i="0" lang="en-US" sz="1502" u="none" cap="none" strike="noStrike">
                <a:solidFill>
                  <a:srgbClr val="002060"/>
                </a:solidFill>
              </a:rPr>
              <a:t>How empathy stabilizes emotional tone</a:t>
            </a:r>
            <a:endParaRPr i="0" sz="1502" u="none" cap="none" strike="noStrike"/>
          </a:p>
        </p:txBody>
      </p:sp>
      <p:sp>
        <p:nvSpPr>
          <p:cNvPr id="476" name="Google Shape;476;g39d64546e7a_0_426"/>
          <p:cNvSpPr/>
          <p:nvPr/>
        </p:nvSpPr>
        <p:spPr>
          <a:xfrm>
            <a:off x="412950" y="4637016"/>
            <a:ext cx="827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4335" lvl="0" marL="29433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Char char="•"/>
            </a:pPr>
            <a:r>
              <a:rPr i="0" lang="en-US" sz="1502" u="none" cap="none" strike="noStrike">
                <a:solidFill>
                  <a:srgbClr val="002060"/>
                </a:solidFill>
              </a:rPr>
              <a:t>Communication as psychological containment</a:t>
            </a:r>
            <a:endParaRPr i="0" sz="1502" u="none" cap="none" strike="noStrike"/>
          </a:p>
        </p:txBody>
      </p:sp>
      <p:sp>
        <p:nvSpPr>
          <p:cNvPr id="477" name="Google Shape;477;g39d64546e7a_0_426"/>
          <p:cNvSpPr/>
          <p:nvPr/>
        </p:nvSpPr>
        <p:spPr>
          <a:xfrm>
            <a:off x="412950" y="5016586"/>
            <a:ext cx="8277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4335" lvl="0" marL="29433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Char char="•"/>
            </a:pPr>
            <a:r>
              <a:rPr i="0" lang="en-US" sz="1502" u="none" cap="none" strike="noStrike">
                <a:solidFill>
                  <a:srgbClr val="002060"/>
                </a:solidFill>
              </a:rPr>
              <a:t>Applying presence as an active skill</a:t>
            </a:r>
            <a:endParaRPr i="0" sz="1502" u="none" cap="none" strike="noStrike"/>
          </a:p>
        </p:txBody>
      </p:sp>
      <p:sp>
        <p:nvSpPr>
          <p:cNvPr id="478" name="Google Shape;478;g39d64546e7a_0_426"/>
          <p:cNvSpPr/>
          <p:nvPr/>
        </p:nvSpPr>
        <p:spPr>
          <a:xfrm>
            <a:off x="9172410" y="387950"/>
            <a:ext cx="2442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502"/>
              <a:buFont typeface="Arial"/>
              <a:buNone/>
            </a:pPr>
            <a:r>
              <a:t/>
            </a:r>
            <a:endParaRPr b="0" i="0" sz="1502" u="none" cap="none" strike="noStrike"/>
          </a:p>
        </p:txBody>
      </p:sp>
      <p:pic>
        <p:nvPicPr>
          <p:cNvPr descr="Businesswoman writing with pen at desk, smiling, looking away (Provided by Getty Images)" id="479" name="Google Shape;479;g39d64546e7a_0_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600" y="1542415"/>
            <a:ext cx="2865950" cy="429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9d64546e7a_0_441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486" name="Google Shape;486;g39d64546e7a_0_441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Why visibility matters under pressure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How empathy stabilizes emotional tone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Communication as psychological containment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Trait interplay during escalation moments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Applying presence as an active skill</a:t>
            </a:r>
            <a:endParaRPr b="0" sz="2200"/>
          </a:p>
        </p:txBody>
      </p:sp>
      <p:sp>
        <p:nvSpPr>
          <p:cNvPr id="487" name="Google Shape;487;g39d64546e7a_0_44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88" name="Google Shape;488;g39d64546e7a_0_44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g39d64546e7a_0_441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Understand visibility as psychological signaling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See empathy as a stabilizing leadership force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Use communication to regulate uncertainty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Translate posture into perceived safety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Build credibility through consistent presence</a:t>
            </a:r>
            <a:endParaRPr b="0" sz="2400"/>
          </a:p>
        </p:txBody>
      </p:sp>
      <p:sp>
        <p:nvSpPr>
          <p:cNvPr id="490" name="Google Shape;490;g39d64546e7a_0_441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d64546e7a_0_45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97" name="Google Shape;497;g39d64546e7a_0_45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g39d64546e7a_0_451"/>
          <p:cNvSpPr/>
          <p:nvPr/>
        </p:nvSpPr>
        <p:spPr>
          <a:xfrm>
            <a:off x="501701" y="984925"/>
            <a:ext cx="105063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848"/>
              <a:buFont typeface="Nunito Sans"/>
              <a:buNone/>
            </a:pPr>
            <a:r>
              <a:rPr i="0" lang="en-US" sz="4847" u="none" cap="none" strike="noStrike">
                <a:solidFill>
                  <a:srgbClr val="D1282E"/>
                </a:solidFill>
              </a:rPr>
              <a:t>Why These Traits Shape Crisis Outcomes</a:t>
            </a:r>
            <a:endParaRPr i="0" sz="4847" u="none" cap="none" strike="noStrike"/>
          </a:p>
        </p:txBody>
      </p:sp>
      <p:sp>
        <p:nvSpPr>
          <p:cNvPr id="499" name="Google Shape;499;g39d64546e7a_0_451"/>
          <p:cNvSpPr/>
          <p:nvPr/>
        </p:nvSpPr>
        <p:spPr>
          <a:xfrm>
            <a:off x="501701" y="3304954"/>
            <a:ext cx="10506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3565" lvl="0" marL="37356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7"/>
              <a:buChar char="•"/>
            </a:pPr>
            <a:r>
              <a:rPr i="0" lang="en-US" sz="1906" u="none" cap="none" strike="noStrike">
                <a:solidFill>
                  <a:srgbClr val="002060"/>
                </a:solidFill>
              </a:rPr>
              <a:t>People anchor emotional safety to visible leadership presence</a:t>
            </a:r>
            <a:endParaRPr i="0" sz="1906" u="none" cap="none" strike="noStrike"/>
          </a:p>
        </p:txBody>
      </p:sp>
      <p:sp>
        <p:nvSpPr>
          <p:cNvPr id="500" name="Google Shape;500;g39d64546e7a_0_451"/>
          <p:cNvSpPr/>
          <p:nvPr/>
        </p:nvSpPr>
        <p:spPr>
          <a:xfrm>
            <a:off x="501701" y="3786698"/>
            <a:ext cx="10506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3565" lvl="0" marL="37356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7"/>
              <a:buChar char="•"/>
            </a:pPr>
            <a:r>
              <a:rPr i="0" lang="en-US" sz="1906" u="none" cap="none" strike="noStrike">
                <a:solidFill>
                  <a:srgbClr val="002060"/>
                </a:solidFill>
              </a:rPr>
              <a:t>Uncertainty lowers trust unless empathy moderates fear</a:t>
            </a:r>
            <a:endParaRPr i="0" sz="1906" u="none" cap="none" strike="noStrike"/>
          </a:p>
        </p:txBody>
      </p:sp>
      <p:sp>
        <p:nvSpPr>
          <p:cNvPr id="501" name="Google Shape;501;g39d64546e7a_0_451"/>
          <p:cNvSpPr/>
          <p:nvPr/>
        </p:nvSpPr>
        <p:spPr>
          <a:xfrm>
            <a:off x="501701" y="4268443"/>
            <a:ext cx="10506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3565" lvl="0" marL="37356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7"/>
              <a:buChar char="•"/>
            </a:pPr>
            <a:r>
              <a:rPr i="0" lang="en-US" sz="1906" u="none" cap="none" strike="noStrike">
                <a:solidFill>
                  <a:srgbClr val="002060"/>
                </a:solidFill>
              </a:rPr>
              <a:t>Communication defines perceived control before outcomes do</a:t>
            </a:r>
            <a:endParaRPr i="0" sz="1906" u="none" cap="none" strike="noStrike"/>
          </a:p>
        </p:txBody>
      </p:sp>
      <p:sp>
        <p:nvSpPr>
          <p:cNvPr id="502" name="Google Shape;502;g39d64546e7a_0_451"/>
          <p:cNvSpPr/>
          <p:nvPr/>
        </p:nvSpPr>
        <p:spPr>
          <a:xfrm>
            <a:off x="501701" y="4750187"/>
            <a:ext cx="10506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3565" lvl="0" marL="373565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07"/>
              <a:buChar char="•"/>
            </a:pPr>
            <a:r>
              <a:rPr i="0" lang="en-US" sz="1906" u="none" cap="none" strike="noStrike">
                <a:solidFill>
                  <a:srgbClr val="002060"/>
                </a:solidFill>
              </a:rPr>
              <a:t>The leader becomes the nervous system of the group</a:t>
            </a:r>
            <a:endParaRPr i="0" sz="1906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9d64546e7a_0_46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09" name="Google Shape;509;g39d64546e7a_0_46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10" name="Google Shape;510;g39d64546e7a_0_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90" y="18411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39d64546e7a_0_462"/>
          <p:cNvSpPr/>
          <p:nvPr/>
        </p:nvSpPr>
        <p:spPr>
          <a:xfrm>
            <a:off x="438197" y="893466"/>
            <a:ext cx="726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Visibility in Crisis Leadership</a:t>
            </a:r>
            <a:endParaRPr i="0" sz="4450" u="none" cap="none" strike="noStrike"/>
          </a:p>
        </p:txBody>
      </p:sp>
      <p:sp>
        <p:nvSpPr>
          <p:cNvPr id="512" name="Google Shape;512;g39d64546e7a_0_462"/>
          <p:cNvSpPr/>
          <p:nvPr/>
        </p:nvSpPr>
        <p:spPr>
          <a:xfrm>
            <a:off x="3794006" y="22784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Visibility signals continued control when stability feels uncertain</a:t>
            </a:r>
            <a:endParaRPr i="0" sz="1750" u="none" cap="none" strike="noStrike"/>
          </a:p>
        </p:txBody>
      </p:sp>
      <p:sp>
        <p:nvSpPr>
          <p:cNvPr id="513" name="Google Shape;513;g39d64546e7a_0_462"/>
          <p:cNvSpPr/>
          <p:nvPr/>
        </p:nvSpPr>
        <p:spPr>
          <a:xfrm>
            <a:off x="3794006" y="27206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become reassurance by simply being observable consistently</a:t>
            </a:r>
            <a:endParaRPr i="0" sz="1750" u="none" cap="none" strike="noStrike"/>
          </a:p>
        </p:txBody>
      </p:sp>
      <p:sp>
        <p:nvSpPr>
          <p:cNvPr id="514" name="Google Shape;514;g39d64546e7a_0_462"/>
          <p:cNvSpPr/>
          <p:nvPr/>
        </p:nvSpPr>
        <p:spPr>
          <a:xfrm>
            <a:off x="3794006" y="31628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Hidden leadership fosters anxiety and threat imagination</a:t>
            </a:r>
            <a:endParaRPr i="0" sz="1750" u="none" cap="none" strike="noStrike"/>
          </a:p>
        </p:txBody>
      </p:sp>
      <p:sp>
        <p:nvSpPr>
          <p:cNvPr id="515" name="Google Shape;515;g39d64546e7a_0_462"/>
          <p:cNvSpPr/>
          <p:nvPr/>
        </p:nvSpPr>
        <p:spPr>
          <a:xfrm>
            <a:off x="3794006" y="36050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Perceived presence reduces cognitive panic without instruction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9d64546e7a_0_47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22" name="Google Shape;522;g39d64546e7a_0_47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g39d64546e7a_0_474"/>
          <p:cNvSpPr/>
          <p:nvPr/>
        </p:nvSpPr>
        <p:spPr>
          <a:xfrm>
            <a:off x="196902" y="795300"/>
            <a:ext cx="7716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VISIBILITY REFLECTION</a:t>
            </a:r>
            <a:endParaRPr i="0" sz="4450" u="none" cap="none" strike="noStrike"/>
          </a:p>
        </p:txBody>
      </p:sp>
      <p:sp>
        <p:nvSpPr>
          <p:cNvPr id="524" name="Google Shape;524;g39d64546e7a_0_474"/>
          <p:cNvSpPr/>
          <p:nvPr/>
        </p:nvSpPr>
        <p:spPr>
          <a:xfrm>
            <a:off x="196890" y="20483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Presence outperforms explanation in early crisis stage</a:t>
            </a:r>
            <a:endParaRPr i="0" sz="1750" u="none" cap="none" strike="noStrike"/>
          </a:p>
        </p:txBody>
      </p:sp>
      <p:sp>
        <p:nvSpPr>
          <p:cNvPr id="525" name="Google Shape;525;g39d64546e7a_0_474"/>
          <p:cNvSpPr/>
          <p:nvPr/>
        </p:nvSpPr>
        <p:spPr>
          <a:xfrm>
            <a:off x="196890" y="24905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watch posture before hearing content</a:t>
            </a:r>
            <a:endParaRPr i="0" sz="1750" u="none" cap="none" strike="noStrike"/>
          </a:p>
        </p:txBody>
      </p:sp>
      <p:sp>
        <p:nvSpPr>
          <p:cNvPr id="526" name="Google Shape;526;g39d64546e7a_0_474"/>
          <p:cNvSpPr/>
          <p:nvPr/>
        </p:nvSpPr>
        <p:spPr>
          <a:xfrm>
            <a:off x="196890" y="29327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Visible leadership shrinks uncertainty automatically</a:t>
            </a:r>
            <a:endParaRPr i="0" sz="1750" u="none" cap="none" strike="noStrike"/>
          </a:p>
        </p:txBody>
      </p:sp>
      <p:sp>
        <p:nvSpPr>
          <p:cNvPr id="527" name="Google Shape;527;g39d64546e7a_0_474"/>
          <p:cNvSpPr/>
          <p:nvPr/>
        </p:nvSpPr>
        <p:spPr>
          <a:xfrm>
            <a:off x="196890" y="33749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Eye contact signals stability and containment</a:t>
            </a:r>
            <a:endParaRPr i="0" sz="1750" u="none" cap="none" strike="noStrike"/>
          </a:p>
        </p:txBody>
      </p:sp>
      <p:sp>
        <p:nvSpPr>
          <p:cNvPr id="528" name="Google Shape;528;g39d64546e7a_0_474"/>
          <p:cNvSpPr/>
          <p:nvPr/>
        </p:nvSpPr>
        <p:spPr>
          <a:xfrm>
            <a:off x="196890" y="38171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Silence feels safe only when presence is active</a:t>
            </a:r>
            <a:endParaRPr i="0" sz="1750" u="none" cap="none" strike="noStrike"/>
          </a:p>
        </p:txBody>
      </p:sp>
      <p:sp>
        <p:nvSpPr>
          <p:cNvPr id="529" name="Google Shape;529;g39d64546e7a_0_474"/>
          <p:cNvSpPr/>
          <p:nvPr/>
        </p:nvSpPr>
        <p:spPr>
          <a:xfrm>
            <a:off x="6441696" y="20483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Withdrawal amplifies doubt and threat perception</a:t>
            </a:r>
            <a:endParaRPr i="0" sz="1750" u="none" cap="none" strike="noStrike"/>
          </a:p>
        </p:txBody>
      </p:sp>
      <p:sp>
        <p:nvSpPr>
          <p:cNvPr id="530" name="Google Shape;530;g39d64546e7a_0_474"/>
          <p:cNvSpPr/>
          <p:nvPr/>
        </p:nvSpPr>
        <p:spPr>
          <a:xfrm>
            <a:off x="6441696" y="24905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Physical absence invites imagined escalation</a:t>
            </a:r>
            <a:endParaRPr i="0" sz="1750" u="none" cap="none" strike="noStrike"/>
          </a:p>
        </p:txBody>
      </p:sp>
      <p:sp>
        <p:nvSpPr>
          <p:cNvPr id="531" name="Google Shape;531;g39d64546e7a_0_474"/>
          <p:cNvSpPr/>
          <p:nvPr/>
        </p:nvSpPr>
        <p:spPr>
          <a:xfrm>
            <a:off x="6441696" y="29327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Interpretation fills vacuum faster than facts</a:t>
            </a:r>
            <a:endParaRPr i="0" sz="1750" u="none" cap="none" strike="noStrike"/>
          </a:p>
        </p:txBody>
      </p:sp>
      <p:sp>
        <p:nvSpPr>
          <p:cNvPr id="532" name="Google Shape;532;g39d64546e7a_0_474"/>
          <p:cNvSpPr/>
          <p:nvPr/>
        </p:nvSpPr>
        <p:spPr>
          <a:xfrm>
            <a:off x="6441696" y="33749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follow the most visible anchor</a:t>
            </a:r>
            <a:endParaRPr i="0" sz="1750" u="none" cap="none" strike="noStrike"/>
          </a:p>
        </p:txBody>
      </p:sp>
      <p:sp>
        <p:nvSpPr>
          <p:cNvPr id="533" name="Google Shape;533;g39d64546e7a_0_474"/>
          <p:cNvSpPr/>
          <p:nvPr/>
        </p:nvSpPr>
        <p:spPr>
          <a:xfrm>
            <a:off x="6441696" y="38171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strengthens when leaders stay accessible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9d64546e7a_0_49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40" name="Google Shape;540;g39d64546e7a_0_49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41" name="Google Shape;541;g39d64546e7a_0_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290" y="20824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39d64546e7a_0_491"/>
          <p:cNvSpPr/>
          <p:nvPr/>
        </p:nvSpPr>
        <p:spPr>
          <a:xfrm>
            <a:off x="603299" y="1002900"/>
            <a:ext cx="8172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Empathy in Crisis Leadership</a:t>
            </a:r>
            <a:endParaRPr i="0" sz="4450" u="none" cap="none" strike="noStrike"/>
          </a:p>
        </p:txBody>
      </p:sp>
      <p:sp>
        <p:nvSpPr>
          <p:cNvPr id="543" name="Google Shape;543;g39d64546e7a_0_491"/>
          <p:cNvSpPr/>
          <p:nvPr/>
        </p:nvSpPr>
        <p:spPr>
          <a:xfrm>
            <a:off x="3984506" y="266040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Empathy regulates emotional intensity before logic returns</a:t>
            </a:r>
            <a:endParaRPr i="0" sz="1750" u="none" cap="none" strike="noStrike"/>
          </a:p>
        </p:txBody>
      </p:sp>
      <p:sp>
        <p:nvSpPr>
          <p:cNvPr id="544" name="Google Shape;544;g39d64546e7a_0_491"/>
          <p:cNvSpPr/>
          <p:nvPr/>
        </p:nvSpPr>
        <p:spPr>
          <a:xfrm>
            <a:off x="3984506" y="310260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need to feel understood before they can re-engage cognitively</a:t>
            </a:r>
            <a:endParaRPr i="0" sz="1750" u="none" cap="none" strike="noStrike"/>
          </a:p>
        </p:txBody>
      </p:sp>
      <p:sp>
        <p:nvSpPr>
          <p:cNvPr id="545" name="Google Shape;545;g39d64546e7a_0_491"/>
          <p:cNvSpPr/>
          <p:nvPr/>
        </p:nvSpPr>
        <p:spPr>
          <a:xfrm>
            <a:off x="3984506" y="354480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Containment is psychological before operational</a:t>
            </a:r>
            <a:endParaRPr i="0" sz="1750" u="none" cap="none" strike="noStrike"/>
          </a:p>
        </p:txBody>
      </p:sp>
      <p:sp>
        <p:nvSpPr>
          <p:cNvPr id="546" name="Google Shape;546;g39d64546e7a_0_491"/>
          <p:cNvSpPr/>
          <p:nvPr/>
        </p:nvSpPr>
        <p:spPr>
          <a:xfrm>
            <a:off x="3984506" y="398700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Acknowledgment restores psychological footing without fixing events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9d64546e7a_0_50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53" name="Google Shape;553;g39d64546e7a_0_50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4" name="Google Shape;554;g39d64546e7a_0_503"/>
          <p:cNvSpPr/>
          <p:nvPr/>
        </p:nvSpPr>
        <p:spPr>
          <a:xfrm>
            <a:off x="336603" y="808000"/>
            <a:ext cx="8014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EMPATHY REFLECTION</a:t>
            </a:r>
            <a:endParaRPr i="0" sz="4450" u="none" cap="none" strike="noStrike"/>
          </a:p>
        </p:txBody>
      </p:sp>
      <p:sp>
        <p:nvSpPr>
          <p:cNvPr id="555" name="Google Shape;555;g39d64546e7a_0_503"/>
          <p:cNvSpPr/>
          <p:nvPr/>
        </p:nvSpPr>
        <p:spPr>
          <a:xfrm>
            <a:off x="336590" y="20610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Empathy lowers limbic threat activation rapidly</a:t>
            </a:r>
            <a:endParaRPr i="0" sz="1750" u="none" cap="none" strike="noStrike"/>
          </a:p>
        </p:txBody>
      </p:sp>
      <p:sp>
        <p:nvSpPr>
          <p:cNvPr id="556" name="Google Shape;556;g39d64546e7a_0_503"/>
          <p:cNvSpPr/>
          <p:nvPr/>
        </p:nvSpPr>
        <p:spPr>
          <a:xfrm>
            <a:off x="336590" y="25032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relax when their fear is recognized</a:t>
            </a:r>
            <a:endParaRPr i="0" sz="1750" u="none" cap="none" strike="noStrike"/>
          </a:p>
        </p:txBody>
      </p:sp>
      <p:sp>
        <p:nvSpPr>
          <p:cNvPr id="557" name="Google Shape;557;g39d64546e7a_0_503"/>
          <p:cNvSpPr/>
          <p:nvPr/>
        </p:nvSpPr>
        <p:spPr>
          <a:xfrm>
            <a:off x="336590" y="29454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Listening communicates safety more than instruction</a:t>
            </a:r>
            <a:endParaRPr i="0" sz="1750" u="none" cap="none" strike="noStrike"/>
          </a:p>
        </p:txBody>
      </p:sp>
      <p:sp>
        <p:nvSpPr>
          <p:cNvPr id="558" name="Google Shape;558;g39d64546e7a_0_503"/>
          <p:cNvSpPr/>
          <p:nvPr/>
        </p:nvSpPr>
        <p:spPr>
          <a:xfrm>
            <a:off x="336590" y="33876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validation precedes cognitive clarity</a:t>
            </a:r>
            <a:endParaRPr i="0" sz="1750" u="none" cap="none" strike="noStrike"/>
          </a:p>
        </p:txBody>
      </p:sp>
      <p:sp>
        <p:nvSpPr>
          <p:cNvPr id="559" name="Google Shape;559;g39d64546e7a_0_503"/>
          <p:cNvSpPr/>
          <p:nvPr/>
        </p:nvSpPr>
        <p:spPr>
          <a:xfrm>
            <a:off x="336590" y="38298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recognition slows panic escalation</a:t>
            </a:r>
            <a:endParaRPr i="0" sz="1750" u="none" cap="none" strike="noStrike"/>
          </a:p>
        </p:txBody>
      </p:sp>
      <p:sp>
        <p:nvSpPr>
          <p:cNvPr id="560" name="Google Shape;560;g39d64546e7a_0_503"/>
          <p:cNvSpPr/>
          <p:nvPr/>
        </p:nvSpPr>
        <p:spPr>
          <a:xfrm>
            <a:off x="6304121" y="20610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Dismissal triggers defensive withdrawal instantly</a:t>
            </a:r>
            <a:endParaRPr i="0" sz="1750" u="none" cap="none" strike="noStrike"/>
          </a:p>
        </p:txBody>
      </p:sp>
      <p:sp>
        <p:nvSpPr>
          <p:cNvPr id="561" name="Google Shape;561;g39d64546e7a_0_503"/>
          <p:cNvSpPr/>
          <p:nvPr/>
        </p:nvSpPr>
        <p:spPr>
          <a:xfrm>
            <a:off x="6304121" y="25032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Surface reassurance feels emotionally hollow</a:t>
            </a:r>
            <a:endParaRPr i="0" sz="1750" u="none" cap="none" strike="noStrike"/>
          </a:p>
        </p:txBody>
      </p:sp>
      <p:sp>
        <p:nvSpPr>
          <p:cNvPr id="562" name="Google Shape;562;g39d64546e7a_0_503"/>
          <p:cNvSpPr/>
          <p:nvPr/>
        </p:nvSpPr>
        <p:spPr>
          <a:xfrm>
            <a:off x="6304121" y="29454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communicates care faster than words</a:t>
            </a:r>
            <a:endParaRPr i="0" sz="1750" u="none" cap="none" strike="noStrike"/>
          </a:p>
        </p:txBody>
      </p:sp>
      <p:sp>
        <p:nvSpPr>
          <p:cNvPr id="563" name="Google Shape;563;g39d64546e7a_0_503"/>
          <p:cNvSpPr/>
          <p:nvPr/>
        </p:nvSpPr>
        <p:spPr>
          <a:xfrm>
            <a:off x="6304121" y="33876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Real empathy prevents perceived abandonment</a:t>
            </a:r>
            <a:endParaRPr i="0" sz="1750" u="none" cap="none" strike="noStrike"/>
          </a:p>
        </p:txBody>
      </p:sp>
      <p:sp>
        <p:nvSpPr>
          <p:cNvPr id="564" name="Google Shape;564;g39d64546e7a_0_503"/>
          <p:cNvSpPr/>
          <p:nvPr/>
        </p:nvSpPr>
        <p:spPr>
          <a:xfrm>
            <a:off x="6304121" y="38298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Psychological safety precedes regained reasoning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d64546e7a_0_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92" name="Google Shape;192;g39d64546e7a_0_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39d64546e7a_0_24"/>
          <p:cNvSpPr/>
          <p:nvPr/>
        </p:nvSpPr>
        <p:spPr>
          <a:xfrm>
            <a:off x="438190" y="758666"/>
            <a:ext cx="9563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Pressure Distorts Decision Logic</a:t>
            </a:r>
            <a:endParaRPr i="0" sz="4450" u="none" cap="none" strike="noStrike"/>
          </a:p>
        </p:txBody>
      </p:sp>
      <p:sp>
        <p:nvSpPr>
          <p:cNvPr id="194" name="Google Shape;194;g39d64546e7a_0_24"/>
          <p:cNvSpPr/>
          <p:nvPr/>
        </p:nvSpPr>
        <p:spPr>
          <a:xfrm>
            <a:off x="438190" y="16942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Pressure accelerates threat perception before reasoning stabilizes</a:t>
            </a:r>
            <a:endParaRPr i="0" sz="1750" u="none" cap="none" strike="noStrike"/>
          </a:p>
        </p:txBody>
      </p:sp>
      <p:sp>
        <p:nvSpPr>
          <p:cNvPr id="195" name="Google Shape;195;g39d64546e7a_0_24"/>
          <p:cNvSpPr/>
          <p:nvPr/>
        </p:nvSpPr>
        <p:spPr>
          <a:xfrm>
            <a:off x="438190" y="21364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intensity overwhelms analytical thinking capacity quickly</a:t>
            </a:r>
            <a:endParaRPr i="0" sz="1750" u="none" cap="none" strike="noStrike"/>
          </a:p>
        </p:txBody>
      </p:sp>
      <p:sp>
        <p:nvSpPr>
          <p:cNvPr id="196" name="Google Shape;196;g39d64546e7a_0_24"/>
          <p:cNvSpPr/>
          <p:nvPr/>
        </p:nvSpPr>
        <p:spPr>
          <a:xfrm>
            <a:off x="438190" y="25786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Uncertainty triggers survival-mode mental shortcuts automatically</a:t>
            </a:r>
            <a:endParaRPr i="0" sz="1750" u="none" cap="none" strike="noStrike"/>
          </a:p>
        </p:txBody>
      </p:sp>
      <p:sp>
        <p:nvSpPr>
          <p:cNvPr id="197" name="Google Shape;197;g39d64546e7a_0_24"/>
          <p:cNvSpPr/>
          <p:nvPr/>
        </p:nvSpPr>
        <p:spPr>
          <a:xfrm>
            <a:off x="438190" y="30208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react faster than they orient when stress dominates</a:t>
            </a:r>
            <a:endParaRPr i="0" sz="1750" u="none" cap="none" strike="noStrike"/>
          </a:p>
        </p:txBody>
      </p:sp>
      <p:pic>
        <p:nvPicPr>
          <p:cNvPr descr="preencoded.png" id="198" name="Google Shape;198;g39d64546e7a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718" y="3256853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d64546e7a_0_5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71" name="Google Shape;571;g39d64546e7a_0_5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72" name="Google Shape;572;g39d64546e7a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549962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39d64546e7a_0_520"/>
          <p:cNvSpPr/>
          <p:nvPr/>
        </p:nvSpPr>
        <p:spPr>
          <a:xfrm>
            <a:off x="793800" y="1454825"/>
            <a:ext cx="10960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150" u="none" cap="none" strike="noStrike">
                <a:solidFill>
                  <a:srgbClr val="D1282E"/>
                </a:solidFill>
              </a:rPr>
              <a:t>Communication as Psychological Containment</a:t>
            </a:r>
            <a:endParaRPr i="0" sz="4150" u="none" cap="none" strike="noStrike"/>
          </a:p>
        </p:txBody>
      </p:sp>
      <p:sp>
        <p:nvSpPr>
          <p:cNvPr id="574" name="Google Shape;574;g39d64546e7a_0_520"/>
          <p:cNvSpPr/>
          <p:nvPr/>
        </p:nvSpPr>
        <p:spPr>
          <a:xfrm>
            <a:off x="4111506" y="31279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is not information delivery but emotional stabilization</a:t>
            </a:r>
            <a:endParaRPr i="0" sz="1750" u="none" cap="none" strike="noStrike"/>
          </a:p>
        </p:txBody>
      </p:sp>
      <p:sp>
        <p:nvSpPr>
          <p:cNvPr id="575" name="Google Shape;575;g39d64546e7a_0_520"/>
          <p:cNvSpPr/>
          <p:nvPr/>
        </p:nvSpPr>
        <p:spPr>
          <a:xfrm>
            <a:off x="4111506" y="35701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need pacing, not volume, when fear rises</a:t>
            </a:r>
            <a:endParaRPr i="0" sz="1750" u="none" cap="none" strike="noStrike"/>
          </a:p>
        </p:txBody>
      </p:sp>
      <p:sp>
        <p:nvSpPr>
          <p:cNvPr id="576" name="Google Shape;576;g39d64546e7a_0_520"/>
          <p:cNvSpPr/>
          <p:nvPr/>
        </p:nvSpPr>
        <p:spPr>
          <a:xfrm>
            <a:off x="4111506" y="40123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Message tone anchors meaning before content matters</a:t>
            </a:r>
            <a:endParaRPr i="0" sz="1750" u="none" cap="none" strike="noStrike"/>
          </a:p>
        </p:txBody>
      </p:sp>
      <p:sp>
        <p:nvSpPr>
          <p:cNvPr id="577" name="Google Shape;577;g39d64546e7a_0_520"/>
          <p:cNvSpPr/>
          <p:nvPr/>
        </p:nvSpPr>
        <p:spPr>
          <a:xfrm>
            <a:off x="4111506" y="44545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Consistency becomes proof of control under threat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d64546e7a_0_53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84" name="Google Shape;584;g39d64546e7a_0_53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g39d64546e7a_0_532"/>
          <p:cNvSpPr/>
          <p:nvPr/>
        </p:nvSpPr>
        <p:spPr>
          <a:xfrm>
            <a:off x="285802" y="960400"/>
            <a:ext cx="9929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COMMUNICATION REFLECTION</a:t>
            </a:r>
            <a:endParaRPr i="0" sz="4450" u="none" cap="none" strike="noStrike"/>
          </a:p>
        </p:txBody>
      </p:sp>
      <p:sp>
        <p:nvSpPr>
          <p:cNvPr id="586" name="Google Shape;586;g39d64546e7a_0_532"/>
          <p:cNvSpPr/>
          <p:nvPr/>
        </p:nvSpPr>
        <p:spPr>
          <a:xfrm>
            <a:off x="285790" y="22134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Slow cadence lowers nervous system intensity</a:t>
            </a:r>
            <a:endParaRPr i="0" sz="1750" u="none" cap="none" strike="noStrike"/>
          </a:p>
        </p:txBody>
      </p:sp>
      <p:sp>
        <p:nvSpPr>
          <p:cNvPr id="587" name="Google Shape;587;g39d64546e7a_0_532"/>
          <p:cNvSpPr/>
          <p:nvPr/>
        </p:nvSpPr>
        <p:spPr>
          <a:xfrm>
            <a:off x="285790" y="26556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Repetition signals reliability and grounding</a:t>
            </a:r>
            <a:endParaRPr i="0" sz="1750" u="none" cap="none" strike="noStrike"/>
          </a:p>
        </p:txBody>
      </p:sp>
      <p:sp>
        <p:nvSpPr>
          <p:cNvPr id="588" name="Google Shape;588;g39d64546e7a_0_532"/>
          <p:cNvSpPr/>
          <p:nvPr/>
        </p:nvSpPr>
        <p:spPr>
          <a:xfrm>
            <a:off x="285790" y="30978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Simplicity helps cognition re-open under stress</a:t>
            </a:r>
            <a:endParaRPr i="0" sz="1750" u="none" cap="none" strike="noStrike"/>
          </a:p>
        </p:txBody>
      </p:sp>
      <p:sp>
        <p:nvSpPr>
          <p:cNvPr id="589" name="Google Shape;589;g39d64546e7a_0_532"/>
          <p:cNvSpPr/>
          <p:nvPr/>
        </p:nvSpPr>
        <p:spPr>
          <a:xfrm>
            <a:off x="285790" y="35400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tone substitutes for missing certainty</a:t>
            </a:r>
            <a:endParaRPr i="0" sz="1750" u="none" cap="none" strike="noStrike"/>
          </a:p>
        </p:txBody>
      </p:sp>
      <p:sp>
        <p:nvSpPr>
          <p:cNvPr id="590" name="Google Shape;590;g39d64546e7a_0_532"/>
          <p:cNvSpPr/>
          <p:nvPr/>
        </p:nvSpPr>
        <p:spPr>
          <a:xfrm>
            <a:off x="285790" y="39822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restores inward stability gradually</a:t>
            </a:r>
            <a:endParaRPr i="0" sz="1750" u="none" cap="none" strike="noStrike"/>
          </a:p>
        </p:txBody>
      </p:sp>
      <p:sp>
        <p:nvSpPr>
          <p:cNvPr id="591" name="Google Shape;591;g39d64546e7a_0_532"/>
          <p:cNvSpPr/>
          <p:nvPr/>
        </p:nvSpPr>
        <p:spPr>
          <a:xfrm>
            <a:off x="6530596" y="22134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Over-talking signals leader insecurity</a:t>
            </a:r>
            <a:endParaRPr i="0" sz="1750" u="none" cap="none" strike="noStrike"/>
          </a:p>
        </p:txBody>
      </p:sp>
      <p:sp>
        <p:nvSpPr>
          <p:cNvPr id="592" name="Google Shape;592;g39d64546e7a_0_532"/>
          <p:cNvSpPr/>
          <p:nvPr/>
        </p:nvSpPr>
        <p:spPr>
          <a:xfrm>
            <a:off x="6530596" y="26556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Mixed phrasing fractures trust signals quickly</a:t>
            </a:r>
            <a:endParaRPr i="0" sz="1750" u="none" cap="none" strike="noStrike"/>
          </a:p>
        </p:txBody>
      </p:sp>
      <p:sp>
        <p:nvSpPr>
          <p:cNvPr id="593" name="Google Shape;593;g39d64546e7a_0_532"/>
          <p:cNvSpPr/>
          <p:nvPr/>
        </p:nvSpPr>
        <p:spPr>
          <a:xfrm>
            <a:off x="6530596" y="30978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 travels faster than directives</a:t>
            </a:r>
            <a:endParaRPr i="0" sz="1750" u="none" cap="none" strike="noStrike"/>
          </a:p>
        </p:txBody>
      </p:sp>
      <p:sp>
        <p:nvSpPr>
          <p:cNvPr id="594" name="Google Shape;594;g39d64546e7a_0_532"/>
          <p:cNvSpPr/>
          <p:nvPr/>
        </p:nvSpPr>
        <p:spPr>
          <a:xfrm>
            <a:off x="6530596" y="35400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Silence without presence feels abandonment</a:t>
            </a:r>
            <a:endParaRPr i="0" sz="1750" u="none" cap="none" strike="noStrike"/>
          </a:p>
        </p:txBody>
      </p:sp>
      <p:sp>
        <p:nvSpPr>
          <p:cNvPr id="595" name="Google Shape;595;g39d64546e7a_0_532"/>
          <p:cNvSpPr/>
          <p:nvPr/>
        </p:nvSpPr>
        <p:spPr>
          <a:xfrm>
            <a:off x="6530596" y="39822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Stabilizing language must outpace uncertainty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9d64546e7a_0_54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02" name="Google Shape;602;g39d64546e7a_0_54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03" name="Google Shape;603;g39d64546e7a_0_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500" y="2189395"/>
            <a:ext cx="2507657" cy="2507657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39d64546e7a_0_549"/>
          <p:cNvSpPr/>
          <p:nvPr/>
        </p:nvSpPr>
        <p:spPr>
          <a:xfrm>
            <a:off x="316509" y="1074151"/>
            <a:ext cx="1187550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22"/>
              <a:buFont typeface="Nunito Sans"/>
              <a:buNone/>
            </a:pPr>
            <a:r>
              <a:rPr i="0" lang="en-US" sz="3921" u="none" cap="none" strike="noStrike">
                <a:solidFill>
                  <a:srgbClr val="D1282E"/>
                </a:solidFill>
              </a:rPr>
              <a:t>Connecting Visibility, Empathy, and Communication</a:t>
            </a:r>
            <a:endParaRPr i="0" sz="3921" u="none" cap="none" strike="noStrike"/>
          </a:p>
        </p:txBody>
      </p:sp>
      <p:sp>
        <p:nvSpPr>
          <p:cNvPr id="605" name="Google Shape;605;g39d64546e7a_0_549"/>
          <p:cNvSpPr/>
          <p:nvPr/>
        </p:nvSpPr>
        <p:spPr>
          <a:xfrm>
            <a:off x="3240679" y="2505923"/>
            <a:ext cx="84984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178" lvl="0" marL="3021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2"/>
              <a:buChar char="•"/>
            </a:pPr>
            <a:r>
              <a:rPr i="0" lang="en-US" sz="1542" u="none" cap="none" strike="noStrike">
                <a:solidFill>
                  <a:srgbClr val="002060"/>
                </a:solidFill>
              </a:rPr>
              <a:t>These traits reinforce one another as a containment system</a:t>
            </a:r>
            <a:endParaRPr i="0" sz="1542" u="none" cap="none" strike="noStrike"/>
          </a:p>
        </p:txBody>
      </p:sp>
      <p:sp>
        <p:nvSpPr>
          <p:cNvPr id="606" name="Google Shape;606;g39d64546e7a_0_549"/>
          <p:cNvSpPr/>
          <p:nvPr/>
        </p:nvSpPr>
        <p:spPr>
          <a:xfrm>
            <a:off x="3240679" y="2895607"/>
            <a:ext cx="84984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178" lvl="0" marL="3021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2"/>
              <a:buChar char="•"/>
            </a:pPr>
            <a:r>
              <a:rPr i="0" lang="en-US" sz="1542" u="none" cap="none" strike="noStrike">
                <a:solidFill>
                  <a:srgbClr val="002060"/>
                </a:solidFill>
              </a:rPr>
              <a:t>Visibility projects safety, empathy absorbs fear, communication stabilizes mindstate</a:t>
            </a:r>
            <a:endParaRPr i="0" sz="1542" u="none" cap="none" strike="noStrike"/>
          </a:p>
        </p:txBody>
      </p:sp>
      <p:sp>
        <p:nvSpPr>
          <p:cNvPr id="607" name="Google Shape;607;g39d64546e7a_0_549"/>
          <p:cNvSpPr/>
          <p:nvPr/>
        </p:nvSpPr>
        <p:spPr>
          <a:xfrm>
            <a:off x="3240679" y="3285290"/>
            <a:ext cx="84984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178" lvl="0" marL="3021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2"/>
              <a:buChar char="•"/>
            </a:pPr>
            <a:r>
              <a:rPr i="0" lang="en-US" sz="1542" u="none" cap="none" strike="noStrike">
                <a:solidFill>
                  <a:srgbClr val="002060"/>
                </a:solidFill>
              </a:rPr>
              <a:t>Together they form psychological infrastructure, not charisma</a:t>
            </a:r>
            <a:endParaRPr i="0" sz="1542" u="none" cap="none" strike="noStrike"/>
          </a:p>
        </p:txBody>
      </p:sp>
      <p:sp>
        <p:nvSpPr>
          <p:cNvPr id="608" name="Google Shape;608;g39d64546e7a_0_549"/>
          <p:cNvSpPr/>
          <p:nvPr/>
        </p:nvSpPr>
        <p:spPr>
          <a:xfrm>
            <a:off x="3240679" y="3674973"/>
            <a:ext cx="84984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178" lvl="0" marL="3021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2"/>
              <a:buChar char="•"/>
            </a:pPr>
            <a:r>
              <a:rPr i="0" lang="en-US" sz="1542" u="none" cap="none" strike="noStrike">
                <a:solidFill>
                  <a:srgbClr val="002060"/>
                </a:solidFill>
              </a:rPr>
              <a:t>Leadership posture precedes leadership content every time</a:t>
            </a:r>
            <a:endParaRPr i="0" sz="1542" u="none" cap="none" strike="noStrik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9d64546e7a_0_56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15" name="Google Shape;615;g39d64546e7a_0_56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g39d64546e7a_0_561"/>
          <p:cNvSpPr/>
          <p:nvPr/>
        </p:nvSpPr>
        <p:spPr>
          <a:xfrm>
            <a:off x="273103" y="960400"/>
            <a:ext cx="947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INTEGRATION REFLECTION</a:t>
            </a:r>
            <a:endParaRPr i="0" sz="4450" u="none" cap="none" strike="noStrike"/>
          </a:p>
        </p:txBody>
      </p:sp>
      <p:sp>
        <p:nvSpPr>
          <p:cNvPr id="617" name="Google Shape;617;g39d64546e7a_0_561"/>
          <p:cNvSpPr/>
          <p:nvPr/>
        </p:nvSpPr>
        <p:spPr>
          <a:xfrm>
            <a:off x="273090" y="22134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follow emotional anchors before instruction</a:t>
            </a:r>
            <a:endParaRPr i="0" sz="1750" u="none" cap="none" strike="noStrike"/>
          </a:p>
        </p:txBody>
      </p:sp>
      <p:sp>
        <p:nvSpPr>
          <p:cNvPr id="618" name="Google Shape;618;g39d64546e7a_0_561"/>
          <p:cNvSpPr/>
          <p:nvPr/>
        </p:nvSpPr>
        <p:spPr>
          <a:xfrm>
            <a:off x="273090" y="26556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Presence signals safety before logic reaches cognition</a:t>
            </a:r>
            <a:endParaRPr i="0" sz="1750" u="none" cap="none" strike="noStrike"/>
          </a:p>
        </p:txBody>
      </p:sp>
      <p:sp>
        <p:nvSpPr>
          <p:cNvPr id="619" name="Google Shape;619;g39d64546e7a_0_561"/>
          <p:cNvSpPr/>
          <p:nvPr/>
        </p:nvSpPr>
        <p:spPr>
          <a:xfrm>
            <a:off x="273090" y="30978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regulates nervous system interpretation</a:t>
            </a:r>
            <a:endParaRPr i="0" sz="1750" u="none" cap="none" strike="noStrike"/>
          </a:p>
        </p:txBody>
      </p:sp>
      <p:sp>
        <p:nvSpPr>
          <p:cNvPr id="620" name="Google Shape;620;g39d64546e7a_0_561"/>
          <p:cNvSpPr/>
          <p:nvPr/>
        </p:nvSpPr>
        <p:spPr>
          <a:xfrm>
            <a:off x="273090" y="35400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Psychological cues matter more than structure</a:t>
            </a:r>
            <a:endParaRPr i="0" sz="1750" u="none" cap="none" strike="noStrike"/>
          </a:p>
        </p:txBody>
      </p:sp>
      <p:sp>
        <p:nvSpPr>
          <p:cNvPr id="621" name="Google Shape;621;g39d64546e7a_0_561"/>
          <p:cNvSpPr/>
          <p:nvPr/>
        </p:nvSpPr>
        <p:spPr>
          <a:xfrm>
            <a:off x="273090" y="39822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Containment is leadership's first job</a:t>
            </a:r>
            <a:endParaRPr i="0" sz="1750" u="none" cap="none" strike="noStrike"/>
          </a:p>
        </p:txBody>
      </p:sp>
      <p:sp>
        <p:nvSpPr>
          <p:cNvPr id="622" name="Google Shape;622;g39d64546e7a_0_561"/>
          <p:cNvSpPr/>
          <p:nvPr/>
        </p:nvSpPr>
        <p:spPr>
          <a:xfrm>
            <a:off x="6517896" y="22134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Visibility earns permission to influence</a:t>
            </a:r>
            <a:endParaRPr i="0" sz="1750" u="none" cap="none" strike="noStrike"/>
          </a:p>
        </p:txBody>
      </p:sp>
      <p:sp>
        <p:nvSpPr>
          <p:cNvPr id="623" name="Google Shape;623;g39d64546e7a_0_561"/>
          <p:cNvSpPr/>
          <p:nvPr/>
        </p:nvSpPr>
        <p:spPr>
          <a:xfrm>
            <a:off x="6517896" y="26556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Empathy keeps trust stable under threat</a:t>
            </a:r>
            <a:endParaRPr i="0" sz="1750" u="none" cap="none" strike="noStrike"/>
          </a:p>
        </p:txBody>
      </p:sp>
      <p:sp>
        <p:nvSpPr>
          <p:cNvPr id="624" name="Google Shape;624;g39d64546e7a_0_561"/>
          <p:cNvSpPr/>
          <p:nvPr/>
        </p:nvSpPr>
        <p:spPr>
          <a:xfrm>
            <a:off x="6517896" y="30978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maintains orientation recovery</a:t>
            </a:r>
            <a:endParaRPr i="0" sz="1750" u="none" cap="none" strike="noStrike"/>
          </a:p>
        </p:txBody>
      </p:sp>
      <p:sp>
        <p:nvSpPr>
          <p:cNvPr id="625" name="Google Shape;625;g39d64546e7a_0_561"/>
          <p:cNvSpPr/>
          <p:nvPr/>
        </p:nvSpPr>
        <p:spPr>
          <a:xfrm>
            <a:off x="6517896" y="35400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Posture becomes credibility evidence</a:t>
            </a:r>
            <a:endParaRPr i="0" sz="1750" u="none" cap="none" strike="noStrike"/>
          </a:p>
        </p:txBody>
      </p:sp>
      <p:sp>
        <p:nvSpPr>
          <p:cNvPr id="626" name="Google Shape;626;g39d64546e7a_0_561"/>
          <p:cNvSpPr/>
          <p:nvPr/>
        </p:nvSpPr>
        <p:spPr>
          <a:xfrm>
            <a:off x="6517896" y="39822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behavior becomes leadership proof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9d64546e7a_0_57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33" name="Google Shape;633;g39d64546e7a_0_57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" name="Google Shape;634;g39d64546e7a_0_578"/>
          <p:cNvSpPr/>
          <p:nvPr/>
        </p:nvSpPr>
        <p:spPr>
          <a:xfrm>
            <a:off x="273103" y="993450"/>
            <a:ext cx="9253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635" name="Google Shape;635;g39d64546e7a_0_578"/>
          <p:cNvSpPr/>
          <p:nvPr/>
        </p:nvSpPr>
        <p:spPr>
          <a:xfrm>
            <a:off x="273090" y="19290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Visibility counters fear by signaling stable leadership</a:t>
            </a:r>
            <a:endParaRPr i="0" sz="1750" u="none" cap="none" strike="noStrike"/>
          </a:p>
        </p:txBody>
      </p:sp>
      <p:sp>
        <p:nvSpPr>
          <p:cNvPr id="636" name="Google Shape;636;g39d64546e7a_0_578"/>
          <p:cNvSpPr/>
          <p:nvPr/>
        </p:nvSpPr>
        <p:spPr>
          <a:xfrm>
            <a:off x="273090" y="23712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Empathy reopens cognition by lowering emotional threat</a:t>
            </a:r>
            <a:endParaRPr i="0" sz="1750" u="none" cap="none" strike="noStrike"/>
          </a:p>
        </p:txBody>
      </p:sp>
      <p:sp>
        <p:nvSpPr>
          <p:cNvPr id="637" name="Google Shape;637;g39d64546e7a_0_578"/>
          <p:cNvSpPr/>
          <p:nvPr/>
        </p:nvSpPr>
        <p:spPr>
          <a:xfrm>
            <a:off x="273090" y="28134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regulates psychological state before content lands</a:t>
            </a:r>
            <a:endParaRPr i="0" sz="1750" u="none" cap="none" strike="noStrike"/>
          </a:p>
        </p:txBody>
      </p:sp>
      <p:sp>
        <p:nvSpPr>
          <p:cNvPr id="638" name="Google Shape;638;g39d64546e7a_0_578"/>
          <p:cNvSpPr/>
          <p:nvPr/>
        </p:nvSpPr>
        <p:spPr>
          <a:xfrm>
            <a:off x="273090" y="32556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and presence shape perceived safety more than messaging</a:t>
            </a:r>
            <a:endParaRPr i="0" sz="1750" u="none" cap="none" strike="noStrike"/>
          </a:p>
        </p:txBody>
      </p:sp>
      <p:sp>
        <p:nvSpPr>
          <p:cNvPr id="639" name="Google Shape;639;g39d64546e7a_0_578"/>
          <p:cNvSpPr/>
          <p:nvPr/>
        </p:nvSpPr>
        <p:spPr>
          <a:xfrm>
            <a:off x="273090" y="36978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Containment is delivered through posture, not authority</a:t>
            </a:r>
            <a:endParaRPr i="0" sz="1750" u="none" cap="none" strike="noStrike"/>
          </a:p>
        </p:txBody>
      </p:sp>
      <p:sp>
        <p:nvSpPr>
          <p:cNvPr id="640" name="Google Shape;640;g39d64546e7a_0_578"/>
          <p:cNvSpPr/>
          <p:nvPr/>
        </p:nvSpPr>
        <p:spPr>
          <a:xfrm>
            <a:off x="273090" y="41400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Credibility is earned emotionally before operationally</a:t>
            </a:r>
            <a:endParaRPr i="0" sz="1750" u="none" cap="none" strike="noStrike"/>
          </a:p>
        </p:txBody>
      </p:sp>
      <p:sp>
        <p:nvSpPr>
          <p:cNvPr id="641" name="Google Shape;641;g39d64546e7a_0_578"/>
          <p:cNvSpPr/>
          <p:nvPr/>
        </p:nvSpPr>
        <p:spPr>
          <a:xfrm>
            <a:off x="273090" y="45822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These traits are crisis stabilization tools, not soft skills</a:t>
            </a:r>
            <a:endParaRPr i="0" sz="1750" u="none" cap="none" strike="noStrike"/>
          </a:p>
        </p:txBody>
      </p:sp>
      <p:pic>
        <p:nvPicPr>
          <p:cNvPr descr="Summary - Free of Charge Creative Commons Notepad 1 image" id="642" name="Google Shape;642;g39d64546e7a_0_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905" y="2292050"/>
            <a:ext cx="3560049" cy="23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8de0571ff3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649" name="Google Shape;649;g38de0571ff3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g38de0571ff3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9d64546e7a_0_74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57" name="Google Shape;657;g39d64546e7a_0_74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8" name="Google Shape;658;g39d64546e7a_0_744"/>
          <p:cNvSpPr/>
          <p:nvPr/>
        </p:nvSpPr>
        <p:spPr>
          <a:xfrm>
            <a:off x="285802" y="418400"/>
            <a:ext cx="111063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6150" u="none" cap="none" strike="noStrike">
                <a:solidFill>
                  <a:srgbClr val="D1282E"/>
                </a:solidFill>
              </a:rPr>
              <a:t>Integrating Cyber, Business &amp; Operational Resilience Across Silos</a:t>
            </a:r>
            <a:endParaRPr i="0" sz="6150" u="none" cap="none" strike="noStrike"/>
          </a:p>
        </p:txBody>
      </p:sp>
      <p:sp>
        <p:nvSpPr>
          <p:cNvPr id="659" name="Google Shape;659;g39d64546e7a_0_744"/>
          <p:cNvSpPr/>
          <p:nvPr/>
        </p:nvSpPr>
        <p:spPr>
          <a:xfrm>
            <a:off x="285790" y="392786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Unified governance across interdependent domains</a:t>
            </a:r>
            <a:endParaRPr i="0" sz="1750" u="none" cap="none" strike="noStrike"/>
          </a:p>
        </p:txBody>
      </p:sp>
      <p:pic>
        <p:nvPicPr>
          <p:cNvPr descr="preencoded.png" id="660" name="Google Shape;660;g39d64546e7a_0_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1093" y="3160652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39d64546e7a_0_744"/>
          <p:cNvSpPr/>
          <p:nvPr/>
        </p:nvSpPr>
        <p:spPr>
          <a:xfrm>
            <a:off x="285790" y="474999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Why organizational silos fail during crisis </a:t>
            </a:r>
            <a:endParaRPr i="0" sz="1750" u="none" cap="none" strike="noStrike"/>
          </a:p>
        </p:txBody>
      </p:sp>
      <p:sp>
        <p:nvSpPr>
          <p:cNvPr id="662" name="Google Shape;662;g39d64546e7a_0_744"/>
          <p:cNvSpPr/>
          <p:nvPr/>
        </p:nvSpPr>
        <p:spPr>
          <a:xfrm>
            <a:off x="285790" y="519219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Domain-specific integration perspectives </a:t>
            </a:r>
            <a:endParaRPr i="0" sz="1750" u="none" cap="none" strike="noStrike"/>
          </a:p>
        </p:txBody>
      </p:sp>
      <p:sp>
        <p:nvSpPr>
          <p:cNvPr id="663" name="Google Shape;663;g39d64546e7a_0_744"/>
          <p:cNvSpPr/>
          <p:nvPr/>
        </p:nvSpPr>
        <p:spPr>
          <a:xfrm>
            <a:off x="285790" y="563439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Unified governance fundamentals </a:t>
            </a:r>
            <a:endParaRPr i="0" sz="1750" u="none" cap="none" strike="noStrike"/>
          </a:p>
        </p:txBody>
      </p:sp>
      <p:sp>
        <p:nvSpPr>
          <p:cNvPr id="664" name="Google Shape;664;g39d64546e7a_0_744"/>
          <p:cNvSpPr/>
          <p:nvPr/>
        </p:nvSpPr>
        <p:spPr>
          <a:xfrm>
            <a:off x="285790" y="607659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Achieving integration maturity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9d64546e7a_0_757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671" name="Google Shape;671;g39d64546e7a_0_757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Why silos fail during crisis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Cyber as peer capability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Business alignment as direction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Operations as execution layer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Converging into unified governance</a:t>
            </a:r>
            <a:endParaRPr b="0" sz="2200"/>
          </a:p>
        </p:txBody>
      </p:sp>
      <p:sp>
        <p:nvSpPr>
          <p:cNvPr id="672" name="Google Shape;672;g39d64546e7a_0_75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73" name="Google Shape;673;g39d64546e7a_0_75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g39d64546e7a_0_757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cross-domain alignment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See how governance creates cohesion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Clarify roles across integration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Prevent disconnects in escalation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Move from parallel to unified response</a:t>
            </a:r>
            <a:endParaRPr b="0" sz="2200"/>
          </a:p>
        </p:txBody>
      </p:sp>
      <p:sp>
        <p:nvSpPr>
          <p:cNvPr id="675" name="Google Shape;675;g39d64546e7a_0_757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9d64546e7a_0_76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82" name="Google Shape;682;g39d64546e7a_0_76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" name="Google Shape;683;g39d64546e7a_0_767"/>
          <p:cNvSpPr/>
          <p:nvPr/>
        </p:nvSpPr>
        <p:spPr>
          <a:xfrm>
            <a:off x="234990" y="1491655"/>
            <a:ext cx="843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Integration Actually Means</a:t>
            </a:r>
            <a:endParaRPr i="0" sz="4450" u="none" cap="none" strike="noStrike"/>
          </a:p>
        </p:txBody>
      </p:sp>
      <p:sp>
        <p:nvSpPr>
          <p:cNvPr id="684" name="Google Shape;684;g39d64546e7a_0_767"/>
          <p:cNvSpPr/>
          <p:nvPr/>
        </p:nvSpPr>
        <p:spPr>
          <a:xfrm>
            <a:off x="234990" y="24272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links domains into one governed capability</a:t>
            </a:r>
            <a:endParaRPr i="0" sz="1750" u="none" cap="none" strike="noStrike"/>
          </a:p>
        </p:txBody>
      </p:sp>
      <p:sp>
        <p:nvSpPr>
          <p:cNvPr id="685" name="Google Shape;685;g39d64546e7a_0_767"/>
          <p:cNvSpPr/>
          <p:nvPr/>
        </p:nvSpPr>
        <p:spPr>
          <a:xfrm>
            <a:off x="234990" y="28694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eliminates competing interpretations under pressure</a:t>
            </a:r>
            <a:endParaRPr i="0" sz="1750" u="none" cap="none" strike="noStrike"/>
          </a:p>
        </p:txBody>
      </p:sp>
      <p:sp>
        <p:nvSpPr>
          <p:cNvPr id="686" name="Google Shape;686;g39d64546e7a_0_767"/>
          <p:cNvSpPr/>
          <p:nvPr/>
        </p:nvSpPr>
        <p:spPr>
          <a:xfrm>
            <a:off x="234990" y="33116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matters more than documentation volume</a:t>
            </a:r>
            <a:endParaRPr i="0" sz="1750" u="none" cap="none" strike="noStrike"/>
          </a:p>
        </p:txBody>
      </p:sp>
      <p:sp>
        <p:nvSpPr>
          <p:cNvPr id="687" name="Google Shape;687;g39d64546e7a_0_767"/>
          <p:cNvSpPr/>
          <p:nvPr/>
        </p:nvSpPr>
        <p:spPr>
          <a:xfrm>
            <a:off x="234990" y="37538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Coherence replaces coexistence when maturity rises</a:t>
            </a:r>
            <a:endParaRPr i="0" sz="1750" u="none" cap="none" strike="noStrike"/>
          </a:p>
        </p:txBody>
      </p:sp>
      <p:pic>
        <p:nvPicPr>
          <p:cNvPr descr="preencoded.png" id="688" name="Google Shape;688;g39d64546e7a_0_7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7853" y="3232449"/>
            <a:ext cx="4016826" cy="25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9d64546e7a_0_77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95" name="Google Shape;695;g39d64546e7a_0_77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96" name="Google Shape;696;g39d64546e7a_0_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90" y="15998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39d64546e7a_0_779"/>
          <p:cNvSpPr/>
          <p:nvPr/>
        </p:nvSpPr>
        <p:spPr>
          <a:xfrm>
            <a:off x="3806706" y="1571466"/>
            <a:ext cx="7682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Silos Break Under Stress</a:t>
            </a:r>
            <a:endParaRPr i="0" sz="4450" u="none" cap="none" strike="noStrike"/>
          </a:p>
        </p:txBody>
      </p:sp>
      <p:sp>
        <p:nvSpPr>
          <p:cNvPr id="698" name="Google Shape;698;g39d64546e7a_0_779"/>
          <p:cNvSpPr/>
          <p:nvPr/>
        </p:nvSpPr>
        <p:spPr>
          <a:xfrm>
            <a:off x="3806706" y="25070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Each domain defaults to its own urgency first</a:t>
            </a:r>
            <a:endParaRPr i="0" sz="1750" u="none" cap="none" strike="noStrike"/>
          </a:p>
        </p:txBody>
      </p:sp>
      <p:sp>
        <p:nvSpPr>
          <p:cNvPr id="699" name="Google Shape;699;g39d64546e7a_0_779"/>
          <p:cNvSpPr/>
          <p:nvPr/>
        </p:nvSpPr>
        <p:spPr>
          <a:xfrm>
            <a:off x="3806706" y="29492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Misaligned timing fractures shared direction</a:t>
            </a:r>
            <a:endParaRPr i="0" sz="1750" u="none" cap="none" strike="noStrike"/>
          </a:p>
        </p:txBody>
      </p:sp>
      <p:sp>
        <p:nvSpPr>
          <p:cNvPr id="700" name="Google Shape;700;g39d64546e7a_0_779"/>
          <p:cNvSpPr/>
          <p:nvPr/>
        </p:nvSpPr>
        <p:spPr>
          <a:xfrm>
            <a:off x="3806706" y="33914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Lack of clarity slows escalation confidence</a:t>
            </a:r>
            <a:endParaRPr i="0" sz="1750" u="none" cap="none" strike="noStrike"/>
          </a:p>
        </p:txBody>
      </p:sp>
      <p:sp>
        <p:nvSpPr>
          <p:cNvPr id="701" name="Google Shape;701;g39d64546e7a_0_779"/>
          <p:cNvSpPr/>
          <p:nvPr/>
        </p:nvSpPr>
        <p:spPr>
          <a:xfrm>
            <a:off x="3806706" y="38336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Fragmentation becomes visible immediately in crisis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d64546e7a_0_3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05" name="Google Shape;205;g39d64546e7a_0_3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06" name="Google Shape;206;g39d64546e7a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90" y="14855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9d64546e7a_0_36"/>
          <p:cNvSpPr/>
          <p:nvPr/>
        </p:nvSpPr>
        <p:spPr>
          <a:xfrm>
            <a:off x="3882906" y="1457166"/>
            <a:ext cx="5955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Cognition Under Threat</a:t>
            </a:r>
            <a:endParaRPr i="0" sz="4450" u="none" cap="none" strike="noStrike"/>
          </a:p>
        </p:txBody>
      </p:sp>
      <p:sp>
        <p:nvSpPr>
          <p:cNvPr id="208" name="Google Shape;208;g39d64546e7a_0_36"/>
          <p:cNvSpPr/>
          <p:nvPr/>
        </p:nvSpPr>
        <p:spPr>
          <a:xfrm>
            <a:off x="3882906" y="23927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brain defaults to instinctive processing over reflective reasoning</a:t>
            </a:r>
            <a:endParaRPr i="0" sz="1750" u="none" cap="none" strike="noStrike"/>
          </a:p>
        </p:txBody>
      </p:sp>
      <p:sp>
        <p:nvSpPr>
          <p:cNvPr id="209" name="Google Shape;209;g39d64546e7a_0_36"/>
          <p:cNvSpPr/>
          <p:nvPr/>
        </p:nvSpPr>
        <p:spPr>
          <a:xfrm>
            <a:off x="3882906" y="28349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Perception narrows as emotional urgency replaces evaluation</a:t>
            </a:r>
            <a:endParaRPr i="0" sz="1750" u="none" cap="none" strike="noStrike"/>
          </a:p>
        </p:txBody>
      </p:sp>
      <p:sp>
        <p:nvSpPr>
          <p:cNvPr id="210" name="Google Shape;210;g39d64546e7a_0_36"/>
          <p:cNvSpPr/>
          <p:nvPr/>
        </p:nvSpPr>
        <p:spPr>
          <a:xfrm>
            <a:off x="3882906" y="32771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Accuracy declines when meaning is rushed through bias</a:t>
            </a:r>
            <a:endParaRPr i="0" sz="1750" u="none" cap="none" strike="noStrike"/>
          </a:p>
        </p:txBody>
      </p:sp>
      <p:sp>
        <p:nvSpPr>
          <p:cNvPr id="211" name="Google Shape;211;g39d64546e7a_0_36"/>
          <p:cNvSpPr/>
          <p:nvPr/>
        </p:nvSpPr>
        <p:spPr>
          <a:xfrm>
            <a:off x="3882906" y="37193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Orientation collapses when fight-flight overrides context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9d64546e7a_0_79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08" name="Google Shape;708;g39d64546e7a_0_79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9" name="Google Shape;709;g39d64546e7a_0_791"/>
          <p:cNvSpPr/>
          <p:nvPr/>
        </p:nvSpPr>
        <p:spPr>
          <a:xfrm>
            <a:off x="412790" y="1038066"/>
            <a:ext cx="7487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Cyber Integration Perspective</a:t>
            </a:r>
            <a:endParaRPr i="0" sz="4450" u="none" cap="none" strike="noStrike"/>
          </a:p>
        </p:txBody>
      </p:sp>
      <p:sp>
        <p:nvSpPr>
          <p:cNvPr id="710" name="Google Shape;710;g39d64546e7a_0_791"/>
          <p:cNvSpPr/>
          <p:nvPr/>
        </p:nvSpPr>
        <p:spPr>
          <a:xfrm>
            <a:off x="412790" y="19736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Cyber informs continuity through consequence context</a:t>
            </a:r>
            <a:endParaRPr i="0" sz="1750" u="none" cap="none" strike="noStrike"/>
          </a:p>
        </p:txBody>
      </p:sp>
      <p:sp>
        <p:nvSpPr>
          <p:cNvPr id="711" name="Google Shape;711;g39d64546e7a_0_791"/>
          <p:cNvSpPr/>
          <p:nvPr/>
        </p:nvSpPr>
        <p:spPr>
          <a:xfrm>
            <a:off x="412790" y="24158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Influence comes from alignment, not technical depth</a:t>
            </a:r>
            <a:endParaRPr i="0" sz="1750" u="none" cap="none" strike="noStrike"/>
          </a:p>
        </p:txBody>
      </p:sp>
      <p:sp>
        <p:nvSpPr>
          <p:cNvPr id="712" name="Google Shape;712;g39d64546e7a_0_791"/>
          <p:cNvSpPr/>
          <p:nvPr/>
        </p:nvSpPr>
        <p:spPr>
          <a:xfrm>
            <a:off x="412790" y="28580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Risk translation matters more than raw detection</a:t>
            </a:r>
            <a:endParaRPr i="0" sz="1750" u="none" cap="none" strike="noStrike"/>
          </a:p>
        </p:txBody>
      </p:sp>
      <p:sp>
        <p:nvSpPr>
          <p:cNvPr id="713" name="Google Shape;713;g39d64546e7a_0_791"/>
          <p:cNvSpPr/>
          <p:nvPr/>
        </p:nvSpPr>
        <p:spPr>
          <a:xfrm>
            <a:off x="412790" y="33002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shows when signals connect to impact</a:t>
            </a:r>
            <a:endParaRPr i="0" sz="1750" u="none" cap="none" strike="noStrike"/>
          </a:p>
        </p:txBody>
      </p:sp>
      <p:pic>
        <p:nvPicPr>
          <p:cNvPr descr="preencoded.png" id="714" name="Google Shape;714;g39d64546e7a_0_7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8526" y="2673875"/>
            <a:ext cx="3295526" cy="32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9d64546e7a_0_80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21" name="Google Shape;721;g39d64546e7a_0_80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2" name="Google Shape;722;g39d64546e7a_0_803"/>
          <p:cNvSpPr/>
          <p:nvPr/>
        </p:nvSpPr>
        <p:spPr>
          <a:xfrm>
            <a:off x="425490" y="1315998"/>
            <a:ext cx="1014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#1 – Cyber Integration Reflection</a:t>
            </a:r>
            <a:endParaRPr i="0" sz="4450" u="none" cap="none" strike="noStrike"/>
          </a:p>
        </p:txBody>
      </p:sp>
      <p:sp>
        <p:nvSpPr>
          <p:cNvPr id="723" name="Google Shape;723;g39d64546e7a_0_803"/>
          <p:cNvSpPr/>
          <p:nvPr/>
        </p:nvSpPr>
        <p:spPr>
          <a:xfrm>
            <a:off x="425490" y="25690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Cyber must connect to business meaning</a:t>
            </a:r>
            <a:endParaRPr i="0" sz="1750" u="none" cap="none" strike="noStrike"/>
          </a:p>
        </p:txBody>
      </p:sp>
      <p:sp>
        <p:nvSpPr>
          <p:cNvPr id="724" name="Google Shape;724;g39d64546e7a_0_803"/>
          <p:cNvSpPr/>
          <p:nvPr/>
        </p:nvSpPr>
        <p:spPr>
          <a:xfrm>
            <a:off x="425490" y="30112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Visibility is useless without shared context</a:t>
            </a:r>
            <a:endParaRPr i="0" sz="1750" u="none" cap="none" strike="noStrike"/>
          </a:p>
        </p:txBody>
      </p:sp>
      <p:sp>
        <p:nvSpPr>
          <p:cNvPr id="725" name="Google Shape;725;g39d64546e7a_0_803"/>
          <p:cNvSpPr/>
          <p:nvPr/>
        </p:nvSpPr>
        <p:spPr>
          <a:xfrm>
            <a:off x="425490" y="34534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Impact defines urgency, not alerts</a:t>
            </a:r>
            <a:endParaRPr i="0" sz="1750" u="none" cap="none" strike="noStrike"/>
          </a:p>
        </p:txBody>
      </p:sp>
      <p:sp>
        <p:nvSpPr>
          <p:cNvPr id="726" name="Google Shape;726;g39d64546e7a_0_803"/>
          <p:cNvSpPr/>
          <p:nvPr/>
        </p:nvSpPr>
        <p:spPr>
          <a:xfrm>
            <a:off x="425490" y="38956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is translation, not tooling</a:t>
            </a:r>
            <a:endParaRPr i="0" sz="1750" u="none" cap="none" strike="noStrike"/>
          </a:p>
        </p:txBody>
      </p:sp>
      <p:sp>
        <p:nvSpPr>
          <p:cNvPr id="727" name="Google Shape;727;g39d64546e7a_0_803"/>
          <p:cNvSpPr/>
          <p:nvPr/>
        </p:nvSpPr>
        <p:spPr>
          <a:xfrm>
            <a:off x="425490" y="43378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requires consequence clarity</a:t>
            </a:r>
            <a:endParaRPr i="0" sz="1750" u="none" cap="none" strike="noStrike"/>
          </a:p>
        </p:txBody>
      </p:sp>
      <p:sp>
        <p:nvSpPr>
          <p:cNvPr id="728" name="Google Shape;728;g39d64546e7a_0_803"/>
          <p:cNvSpPr/>
          <p:nvPr/>
        </p:nvSpPr>
        <p:spPr>
          <a:xfrm>
            <a:off x="6735921" y="25690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Cyber is a peer resilience domain</a:t>
            </a:r>
            <a:endParaRPr i="0" sz="1750" u="none" cap="none" strike="noStrike"/>
          </a:p>
        </p:txBody>
      </p:sp>
      <p:sp>
        <p:nvSpPr>
          <p:cNvPr id="729" name="Google Shape;729;g39d64546e7a_0_803"/>
          <p:cNvSpPr/>
          <p:nvPr/>
        </p:nvSpPr>
        <p:spPr>
          <a:xfrm>
            <a:off x="6735921" y="30112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comes from relevance, not scope</a:t>
            </a:r>
            <a:endParaRPr i="0" sz="1750" u="none" cap="none" strike="noStrike"/>
          </a:p>
        </p:txBody>
      </p:sp>
      <p:sp>
        <p:nvSpPr>
          <p:cNvPr id="730" name="Google Shape;730;g39d64546e7a_0_803"/>
          <p:cNvSpPr/>
          <p:nvPr/>
        </p:nvSpPr>
        <p:spPr>
          <a:xfrm>
            <a:off x="6735921" y="34534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Value is measured through consequence</a:t>
            </a:r>
            <a:endParaRPr i="0" sz="1750" u="none" cap="none" strike="noStrike"/>
          </a:p>
        </p:txBody>
      </p:sp>
      <p:sp>
        <p:nvSpPr>
          <p:cNvPr id="731" name="Google Shape;731;g39d64546e7a_0_803"/>
          <p:cNvSpPr/>
          <p:nvPr/>
        </p:nvSpPr>
        <p:spPr>
          <a:xfrm>
            <a:off x="6735921" y="38956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aligns through framing</a:t>
            </a:r>
            <a:endParaRPr i="0" sz="1750" u="none" cap="none" strike="noStrike"/>
          </a:p>
        </p:txBody>
      </p:sp>
      <p:sp>
        <p:nvSpPr>
          <p:cNvPr id="732" name="Google Shape;732;g39d64546e7a_0_803"/>
          <p:cNvSpPr/>
          <p:nvPr/>
        </p:nvSpPr>
        <p:spPr>
          <a:xfrm>
            <a:off x="6735921" y="43378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is how signals gain trust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9d64546e7a_0_8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39" name="Google Shape;739;g39d64546e7a_0_8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0" name="Google Shape;740;g39d64546e7a_0_820"/>
          <p:cNvSpPr/>
          <p:nvPr/>
        </p:nvSpPr>
        <p:spPr>
          <a:xfrm>
            <a:off x="606215" y="1304766"/>
            <a:ext cx="8265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Business Integration Perspective</a:t>
            </a:r>
            <a:endParaRPr i="0" sz="4450" u="none" cap="none" strike="noStrike"/>
          </a:p>
        </p:txBody>
      </p:sp>
      <p:sp>
        <p:nvSpPr>
          <p:cNvPr id="741" name="Google Shape;741;g39d64546e7a_0_820"/>
          <p:cNvSpPr/>
          <p:nvPr/>
        </p:nvSpPr>
        <p:spPr>
          <a:xfrm>
            <a:off x="606215" y="22403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Business defines which risks matter most</a:t>
            </a:r>
            <a:endParaRPr i="0" sz="1750" u="none" cap="none" strike="noStrike"/>
          </a:p>
        </p:txBody>
      </p:sp>
      <p:sp>
        <p:nvSpPr>
          <p:cNvPr id="742" name="Google Shape;742;g39d64546e7a_0_820"/>
          <p:cNvSpPr/>
          <p:nvPr/>
        </p:nvSpPr>
        <p:spPr>
          <a:xfrm>
            <a:off x="606215" y="26825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Consequence drives legitimacy in escalation</a:t>
            </a:r>
            <a:endParaRPr i="0" sz="1750" u="none" cap="none" strike="noStrike"/>
          </a:p>
        </p:txBody>
      </p:sp>
      <p:sp>
        <p:nvSpPr>
          <p:cNvPr id="743" name="Google Shape;743;g39d64546e7a_0_820"/>
          <p:cNvSpPr/>
          <p:nvPr/>
        </p:nvSpPr>
        <p:spPr>
          <a:xfrm>
            <a:off x="606215" y="31247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Other domains integrate to this anchor point</a:t>
            </a:r>
            <a:endParaRPr i="0" sz="1750" u="none" cap="none" strike="noStrike"/>
          </a:p>
        </p:txBody>
      </p:sp>
      <p:sp>
        <p:nvSpPr>
          <p:cNvPr id="744" name="Google Shape;744;g39d64546e7a_0_820"/>
          <p:cNvSpPr/>
          <p:nvPr/>
        </p:nvSpPr>
        <p:spPr>
          <a:xfrm>
            <a:off x="606215" y="35669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Priority is established through impact clarity</a:t>
            </a:r>
            <a:endParaRPr i="0" sz="1750" u="none" cap="none" strike="noStrike"/>
          </a:p>
        </p:txBody>
      </p:sp>
      <p:pic>
        <p:nvPicPr>
          <p:cNvPr descr="preencoded.png" id="745" name="Google Shape;745;g39d64546e7a_0_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718" y="3047603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9d64546e7a_0_83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52" name="Google Shape;752;g39d64546e7a_0_83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3" name="Google Shape;753;g39d64546e7a_0_832"/>
          <p:cNvSpPr/>
          <p:nvPr/>
        </p:nvSpPr>
        <p:spPr>
          <a:xfrm>
            <a:off x="489003" y="1036600"/>
            <a:ext cx="10129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#2 – Business Reflection</a:t>
            </a:r>
            <a:endParaRPr i="0" sz="4450" u="none" cap="none" strike="noStrike"/>
          </a:p>
        </p:txBody>
      </p:sp>
      <p:sp>
        <p:nvSpPr>
          <p:cNvPr id="754" name="Google Shape;754;g39d64546e7a_0_832"/>
          <p:cNvSpPr/>
          <p:nvPr/>
        </p:nvSpPr>
        <p:spPr>
          <a:xfrm>
            <a:off x="488990" y="22896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Business sets direction through consequence</a:t>
            </a:r>
            <a:endParaRPr i="0" sz="1750" u="none" cap="none" strike="noStrike"/>
          </a:p>
        </p:txBody>
      </p:sp>
      <p:sp>
        <p:nvSpPr>
          <p:cNvPr id="755" name="Google Shape;755;g39d64546e7a_0_832"/>
          <p:cNvSpPr/>
          <p:nvPr/>
        </p:nvSpPr>
        <p:spPr>
          <a:xfrm>
            <a:off x="488990" y="27318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Meaning precedes control in escalation</a:t>
            </a:r>
            <a:endParaRPr i="0" sz="1750" u="none" cap="none" strike="noStrike"/>
          </a:p>
        </p:txBody>
      </p:sp>
      <p:sp>
        <p:nvSpPr>
          <p:cNvPr id="756" name="Google Shape;756;g39d64546e7a_0_832"/>
          <p:cNvSpPr/>
          <p:nvPr/>
        </p:nvSpPr>
        <p:spPr>
          <a:xfrm>
            <a:off x="488990" y="31740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needs an anchor, not a silo</a:t>
            </a:r>
            <a:endParaRPr i="0" sz="1750" u="none" cap="none" strike="noStrike"/>
          </a:p>
        </p:txBody>
      </p:sp>
      <p:sp>
        <p:nvSpPr>
          <p:cNvPr id="757" name="Google Shape;757;g39d64546e7a_0_832"/>
          <p:cNvSpPr/>
          <p:nvPr/>
        </p:nvSpPr>
        <p:spPr>
          <a:xfrm>
            <a:off x="488990" y="36162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Priority clarity stabilizes decision flow</a:t>
            </a:r>
            <a:endParaRPr i="0" sz="1750" u="none" cap="none" strike="noStrike"/>
          </a:p>
        </p:txBody>
      </p:sp>
      <p:sp>
        <p:nvSpPr>
          <p:cNvPr id="758" name="Google Shape;758;g39d64546e7a_0_832"/>
          <p:cNvSpPr/>
          <p:nvPr/>
        </p:nvSpPr>
        <p:spPr>
          <a:xfrm>
            <a:off x="488990" y="40584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Legitimacy comes from impact framing</a:t>
            </a:r>
            <a:endParaRPr i="0" sz="1750" u="none" cap="none" strike="noStrike"/>
          </a:p>
        </p:txBody>
      </p:sp>
      <p:sp>
        <p:nvSpPr>
          <p:cNvPr id="759" name="Google Shape;759;g39d64546e7a_0_832"/>
          <p:cNvSpPr/>
          <p:nvPr/>
        </p:nvSpPr>
        <p:spPr>
          <a:xfrm>
            <a:off x="6532721" y="23631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starts with purpose</a:t>
            </a:r>
            <a:endParaRPr i="0" sz="1750" u="none" cap="none" strike="noStrike"/>
          </a:p>
        </p:txBody>
      </p:sp>
      <p:sp>
        <p:nvSpPr>
          <p:cNvPr id="760" name="Google Shape;760;g39d64546e7a_0_832"/>
          <p:cNvSpPr/>
          <p:nvPr/>
        </p:nvSpPr>
        <p:spPr>
          <a:xfrm>
            <a:off x="6532721" y="28053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follows consequence alignment</a:t>
            </a:r>
            <a:endParaRPr i="0" sz="1750" u="none" cap="none" strike="noStrike"/>
          </a:p>
        </p:txBody>
      </p:sp>
      <p:sp>
        <p:nvSpPr>
          <p:cNvPr id="761" name="Google Shape;761;g39d64546e7a_0_832"/>
          <p:cNvSpPr/>
          <p:nvPr/>
        </p:nvSpPr>
        <p:spPr>
          <a:xfrm>
            <a:off x="6532721" y="32475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Risk gains context before action</a:t>
            </a:r>
            <a:endParaRPr i="0" sz="1750" u="none" cap="none" strike="noStrike"/>
          </a:p>
        </p:txBody>
      </p:sp>
      <p:sp>
        <p:nvSpPr>
          <p:cNvPr id="762" name="Google Shape;762;g39d64546e7a_0_832"/>
          <p:cNvSpPr/>
          <p:nvPr/>
        </p:nvSpPr>
        <p:spPr>
          <a:xfrm>
            <a:off x="6532721" y="36897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is anchored by impact</a:t>
            </a:r>
            <a:endParaRPr i="0" sz="1750" u="none" cap="none" strike="noStrike"/>
          </a:p>
        </p:txBody>
      </p:sp>
      <p:sp>
        <p:nvSpPr>
          <p:cNvPr id="763" name="Google Shape;763;g39d64546e7a_0_832"/>
          <p:cNvSpPr/>
          <p:nvPr/>
        </p:nvSpPr>
        <p:spPr>
          <a:xfrm>
            <a:off x="6532721" y="41319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Business centers the why of response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9d64546e7a_0_84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70" name="Google Shape;770;g39d64546e7a_0_84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1" name="Google Shape;771;g39d64546e7a_0_849"/>
          <p:cNvSpPr/>
          <p:nvPr/>
        </p:nvSpPr>
        <p:spPr>
          <a:xfrm>
            <a:off x="615990" y="987266"/>
            <a:ext cx="8994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Operational Integration Perspective</a:t>
            </a:r>
            <a:endParaRPr i="0" sz="4450" u="none" cap="none" strike="noStrike"/>
          </a:p>
        </p:txBody>
      </p:sp>
      <p:sp>
        <p:nvSpPr>
          <p:cNvPr id="772" name="Google Shape;772;g39d64546e7a_0_849"/>
          <p:cNvSpPr/>
          <p:nvPr/>
        </p:nvSpPr>
        <p:spPr>
          <a:xfrm>
            <a:off x="615990" y="19228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Operations convert plans into continuity reality</a:t>
            </a:r>
            <a:endParaRPr i="0" sz="1750" u="none" cap="none" strike="noStrike"/>
          </a:p>
        </p:txBody>
      </p:sp>
      <p:sp>
        <p:nvSpPr>
          <p:cNvPr id="773" name="Google Shape;773;g39d64546e7a_0_849"/>
          <p:cNvSpPr/>
          <p:nvPr/>
        </p:nvSpPr>
        <p:spPr>
          <a:xfrm>
            <a:off x="615990" y="23650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Feasibility defines maturity during activation</a:t>
            </a:r>
            <a:endParaRPr i="0" sz="1750" u="none" cap="none" strike="noStrike"/>
          </a:p>
        </p:txBody>
      </p:sp>
      <p:sp>
        <p:nvSpPr>
          <p:cNvPr id="774" name="Google Shape;774;g39d64546e7a_0_849"/>
          <p:cNvSpPr/>
          <p:nvPr/>
        </p:nvSpPr>
        <p:spPr>
          <a:xfrm>
            <a:off x="615990" y="28072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Timing must reflect actual interdependencies</a:t>
            </a:r>
            <a:endParaRPr i="0" sz="1750" u="none" cap="none" strike="noStrike"/>
          </a:p>
        </p:txBody>
      </p:sp>
      <p:sp>
        <p:nvSpPr>
          <p:cNvPr id="775" name="Google Shape;775;g39d64546e7a_0_849"/>
          <p:cNvSpPr/>
          <p:nvPr/>
        </p:nvSpPr>
        <p:spPr>
          <a:xfrm>
            <a:off x="615990" y="32494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Ops proof-tests integration in execution</a:t>
            </a:r>
            <a:endParaRPr i="0" sz="1750" u="none" cap="none" strike="noStrike"/>
          </a:p>
        </p:txBody>
      </p:sp>
      <p:pic>
        <p:nvPicPr>
          <p:cNvPr descr="preencoded.png" id="776" name="Google Shape;776;g39d64546e7a_0_8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4426" y="2457125"/>
            <a:ext cx="3061125" cy="30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9d64546e7a_0_86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83" name="Google Shape;783;g39d64546e7a_0_86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4" name="Google Shape;784;g39d64546e7a_0_861"/>
          <p:cNvSpPr/>
          <p:nvPr/>
        </p:nvSpPr>
        <p:spPr>
          <a:xfrm>
            <a:off x="362003" y="1163600"/>
            <a:ext cx="8538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#3 – Ops Reflection</a:t>
            </a:r>
            <a:endParaRPr i="0" sz="4450" u="none" cap="none" strike="noStrike"/>
          </a:p>
        </p:txBody>
      </p:sp>
      <p:sp>
        <p:nvSpPr>
          <p:cNvPr id="785" name="Google Shape;785;g39d64546e7a_0_861"/>
          <p:cNvSpPr/>
          <p:nvPr/>
        </p:nvSpPr>
        <p:spPr>
          <a:xfrm>
            <a:off x="361990" y="24166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Execution reveals true maturity levels</a:t>
            </a:r>
            <a:endParaRPr i="0" sz="1750" u="none" cap="none" strike="noStrike"/>
          </a:p>
        </p:txBody>
      </p:sp>
      <p:sp>
        <p:nvSpPr>
          <p:cNvPr id="786" name="Google Shape;786;g39d64546e7a_0_861"/>
          <p:cNvSpPr/>
          <p:nvPr/>
        </p:nvSpPr>
        <p:spPr>
          <a:xfrm>
            <a:off x="361990" y="28588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Plans break when timing is unclear</a:t>
            </a:r>
            <a:endParaRPr i="0" sz="1750" u="none" cap="none" strike="noStrike"/>
          </a:p>
        </p:txBody>
      </p:sp>
      <p:sp>
        <p:nvSpPr>
          <p:cNvPr id="787" name="Google Shape;787;g39d64546e7a_0_861"/>
          <p:cNvSpPr/>
          <p:nvPr/>
        </p:nvSpPr>
        <p:spPr>
          <a:xfrm>
            <a:off x="361990" y="33010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Feasibility exposes governance quality</a:t>
            </a:r>
            <a:endParaRPr i="0" sz="1750" u="none" cap="none" strike="noStrike"/>
          </a:p>
        </p:txBody>
      </p:sp>
      <p:sp>
        <p:nvSpPr>
          <p:cNvPr id="788" name="Google Shape;788;g39d64546e7a_0_861"/>
          <p:cNvSpPr/>
          <p:nvPr/>
        </p:nvSpPr>
        <p:spPr>
          <a:xfrm>
            <a:off x="361990" y="37432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Ops inherits upstream clarity or drift</a:t>
            </a:r>
            <a:endParaRPr i="0" sz="1750" u="none" cap="none" strike="noStrike"/>
          </a:p>
        </p:txBody>
      </p:sp>
      <p:sp>
        <p:nvSpPr>
          <p:cNvPr id="789" name="Google Shape;789;g39d64546e7a_0_861"/>
          <p:cNvSpPr/>
          <p:nvPr/>
        </p:nvSpPr>
        <p:spPr>
          <a:xfrm>
            <a:off x="361990" y="41854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succeeds when handoffs hold</a:t>
            </a:r>
            <a:endParaRPr i="0" sz="1750" u="none" cap="none" strike="noStrike"/>
          </a:p>
        </p:txBody>
      </p:sp>
      <p:sp>
        <p:nvSpPr>
          <p:cNvPr id="790" name="Google Shape;790;g39d64546e7a_0_861"/>
          <p:cNvSpPr/>
          <p:nvPr/>
        </p:nvSpPr>
        <p:spPr>
          <a:xfrm>
            <a:off x="6606796" y="24166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domain fixes misalignment in motion</a:t>
            </a:r>
            <a:endParaRPr i="0" sz="1750" u="none" cap="none" strike="noStrike"/>
          </a:p>
        </p:txBody>
      </p:sp>
      <p:sp>
        <p:nvSpPr>
          <p:cNvPr id="791" name="Google Shape;791;g39d64546e7a_0_861"/>
          <p:cNvSpPr/>
          <p:nvPr/>
        </p:nvSpPr>
        <p:spPr>
          <a:xfrm>
            <a:off x="6606796" y="28588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Pre-work decides execution success</a:t>
            </a:r>
            <a:endParaRPr i="0" sz="1750" u="none" cap="none" strike="noStrike"/>
          </a:p>
        </p:txBody>
      </p:sp>
      <p:sp>
        <p:nvSpPr>
          <p:cNvPr id="792" name="Google Shape;792;g39d64546e7a_0_861"/>
          <p:cNvSpPr/>
          <p:nvPr/>
        </p:nvSpPr>
        <p:spPr>
          <a:xfrm>
            <a:off x="6606796" y="33010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Handoffs require governed pathways</a:t>
            </a:r>
            <a:endParaRPr i="0" sz="1750" u="none" cap="none" strike="noStrike"/>
          </a:p>
        </p:txBody>
      </p:sp>
      <p:sp>
        <p:nvSpPr>
          <p:cNvPr id="793" name="Google Shape;793;g39d64546e7a_0_861"/>
          <p:cNvSpPr/>
          <p:nvPr/>
        </p:nvSpPr>
        <p:spPr>
          <a:xfrm>
            <a:off x="6606796" y="37432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Silence cannot replace clarity</a:t>
            </a:r>
            <a:endParaRPr i="0" sz="1750" u="none" cap="none" strike="noStrike"/>
          </a:p>
        </p:txBody>
      </p:sp>
      <p:sp>
        <p:nvSpPr>
          <p:cNvPr id="794" name="Google Shape;794;g39d64546e7a_0_861"/>
          <p:cNvSpPr/>
          <p:nvPr/>
        </p:nvSpPr>
        <p:spPr>
          <a:xfrm>
            <a:off x="6606796" y="41854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Ops makes alignment visible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9d64546e7a_0_87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01" name="Google Shape;801;g39d64546e7a_0_87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2" name="Google Shape;802;g39d64546e7a_0_878"/>
          <p:cNvSpPr/>
          <p:nvPr/>
        </p:nvSpPr>
        <p:spPr>
          <a:xfrm>
            <a:off x="539790" y="1457166"/>
            <a:ext cx="5884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Where Alignment Fails</a:t>
            </a:r>
            <a:endParaRPr i="0" sz="4450" u="none" cap="none" strike="noStrike"/>
          </a:p>
        </p:txBody>
      </p:sp>
      <p:sp>
        <p:nvSpPr>
          <p:cNvPr id="803" name="Google Shape;803;g39d64546e7a_0_878"/>
          <p:cNvSpPr/>
          <p:nvPr/>
        </p:nvSpPr>
        <p:spPr>
          <a:xfrm>
            <a:off x="539790" y="23927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Domains assume leadership instead of parity</a:t>
            </a:r>
            <a:endParaRPr i="0" sz="1750" u="none" cap="none" strike="noStrike"/>
          </a:p>
        </p:txBody>
      </p:sp>
      <p:sp>
        <p:nvSpPr>
          <p:cNvPr id="804" name="Google Shape;804;g39d64546e7a_0_878"/>
          <p:cNvSpPr/>
          <p:nvPr/>
        </p:nvSpPr>
        <p:spPr>
          <a:xfrm>
            <a:off x="539790" y="28349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Signals lose meaning when context diverges</a:t>
            </a:r>
            <a:endParaRPr i="0" sz="1750" u="none" cap="none" strike="noStrike"/>
          </a:p>
        </p:txBody>
      </p:sp>
      <p:sp>
        <p:nvSpPr>
          <p:cNvPr id="805" name="Google Shape;805;g39d64546e7a_0_878"/>
          <p:cNvSpPr/>
          <p:nvPr/>
        </p:nvSpPr>
        <p:spPr>
          <a:xfrm>
            <a:off x="539790" y="32771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breaks when urgency is contested</a:t>
            </a:r>
            <a:endParaRPr i="0" sz="1750" u="none" cap="none" strike="noStrike"/>
          </a:p>
        </p:txBody>
      </p:sp>
      <p:sp>
        <p:nvSpPr>
          <p:cNvPr id="806" name="Google Shape;806;g39d64546e7a_0_878"/>
          <p:cNvSpPr/>
          <p:nvPr/>
        </p:nvSpPr>
        <p:spPr>
          <a:xfrm>
            <a:off x="539790" y="37193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Misalignment is structural, not personal</a:t>
            </a:r>
            <a:endParaRPr i="0" sz="1750" u="none" cap="none" strike="noStrike"/>
          </a:p>
        </p:txBody>
      </p:sp>
      <p:pic>
        <p:nvPicPr>
          <p:cNvPr descr="preencoded.png" id="807" name="Google Shape;807;g39d64546e7a_0_8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0626" y="2539850"/>
            <a:ext cx="3287799" cy="328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9d64546e7a_0_89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14" name="Google Shape;814;g39d64546e7a_0_89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815" name="Google Shape;815;g39d64546e7a_0_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90" y="23237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39d64546e7a_0_890"/>
          <p:cNvSpPr/>
          <p:nvPr/>
        </p:nvSpPr>
        <p:spPr>
          <a:xfrm>
            <a:off x="717606" y="1228566"/>
            <a:ext cx="9605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Governance Alignment Fundamentals</a:t>
            </a:r>
            <a:endParaRPr i="0" sz="4450" u="none" cap="none" strike="noStrike"/>
          </a:p>
        </p:txBody>
      </p:sp>
      <p:sp>
        <p:nvSpPr>
          <p:cNvPr id="817" name="Google Shape;817;g39d64546e7a_0_890"/>
          <p:cNvSpPr/>
          <p:nvPr/>
        </p:nvSpPr>
        <p:spPr>
          <a:xfrm>
            <a:off x="4124206" y="26975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is owned through escalation logic</a:t>
            </a:r>
            <a:endParaRPr i="0" sz="1750" u="none" cap="none" strike="noStrike"/>
          </a:p>
        </p:txBody>
      </p:sp>
      <p:sp>
        <p:nvSpPr>
          <p:cNvPr id="818" name="Google Shape;818;g39d64546e7a_0_890"/>
          <p:cNvSpPr/>
          <p:nvPr/>
        </p:nvSpPr>
        <p:spPr>
          <a:xfrm>
            <a:off x="4124206" y="31397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is proven before activation triggers</a:t>
            </a:r>
            <a:endParaRPr i="0" sz="1750" u="none" cap="none" strike="noStrike"/>
          </a:p>
        </p:txBody>
      </p:sp>
      <p:sp>
        <p:nvSpPr>
          <p:cNvPr id="819" name="Google Shape;819;g39d64546e7a_0_890"/>
          <p:cNvSpPr/>
          <p:nvPr/>
        </p:nvSpPr>
        <p:spPr>
          <a:xfrm>
            <a:off x="4124206" y="35819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clarifies "who owns the call"</a:t>
            </a:r>
            <a:endParaRPr i="0" sz="1750" u="none" cap="none" strike="noStrike"/>
          </a:p>
        </p:txBody>
      </p:sp>
      <p:sp>
        <p:nvSpPr>
          <p:cNvPr id="820" name="Google Shape;820;g39d64546e7a_0_890"/>
          <p:cNvSpPr/>
          <p:nvPr/>
        </p:nvSpPr>
        <p:spPr>
          <a:xfrm>
            <a:off x="4124206" y="40241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Certainty reduces hesitation in fast tempo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9d64546e7a_0_9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27" name="Google Shape;827;g39d64546e7a_0_9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8" name="Google Shape;828;g39d64546e7a_0_902"/>
          <p:cNvSpPr/>
          <p:nvPr/>
        </p:nvSpPr>
        <p:spPr>
          <a:xfrm>
            <a:off x="590590" y="961866"/>
            <a:ext cx="719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Unified Escalation Pathways</a:t>
            </a:r>
            <a:endParaRPr i="0" sz="4450" u="none" cap="none" strike="noStrike"/>
          </a:p>
        </p:txBody>
      </p:sp>
      <p:sp>
        <p:nvSpPr>
          <p:cNvPr id="829" name="Google Shape;829;g39d64546e7a_0_902"/>
          <p:cNvSpPr/>
          <p:nvPr/>
        </p:nvSpPr>
        <p:spPr>
          <a:xfrm>
            <a:off x="590590" y="18974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Converged triggers protect timing discipline</a:t>
            </a:r>
            <a:endParaRPr i="0" sz="1750" u="none" cap="none" strike="noStrike"/>
          </a:p>
        </p:txBody>
      </p:sp>
      <p:sp>
        <p:nvSpPr>
          <p:cNvPr id="830" name="Google Shape;830;g39d64546e7a_0_902"/>
          <p:cNvSpPr/>
          <p:nvPr/>
        </p:nvSpPr>
        <p:spPr>
          <a:xfrm>
            <a:off x="590590" y="23396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ownership removes negotiation friction</a:t>
            </a:r>
            <a:endParaRPr i="0" sz="1750" u="none" cap="none" strike="noStrike"/>
          </a:p>
        </p:txBody>
      </p:sp>
      <p:sp>
        <p:nvSpPr>
          <p:cNvPr id="831" name="Google Shape;831;g39d64546e7a_0_902"/>
          <p:cNvSpPr/>
          <p:nvPr/>
        </p:nvSpPr>
        <p:spPr>
          <a:xfrm>
            <a:off x="590590" y="27818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is faster when uncontested</a:t>
            </a:r>
            <a:endParaRPr i="0" sz="1750" u="none" cap="none" strike="noStrike"/>
          </a:p>
        </p:txBody>
      </p:sp>
      <p:sp>
        <p:nvSpPr>
          <p:cNvPr id="832" name="Google Shape;832;g39d64546e7a_0_902"/>
          <p:cNvSpPr/>
          <p:nvPr/>
        </p:nvSpPr>
        <p:spPr>
          <a:xfrm>
            <a:off x="590590" y="32240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creates trust before action</a:t>
            </a:r>
            <a:endParaRPr i="0" sz="1750" u="none" cap="none" strike="noStrike"/>
          </a:p>
        </p:txBody>
      </p:sp>
      <p:pic>
        <p:nvPicPr>
          <p:cNvPr descr="preencoded.png" id="833" name="Google Shape;833;g39d64546e7a_0_9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527" y="2182576"/>
            <a:ext cx="3807875" cy="38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9d64546e7a_0_91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40" name="Google Shape;840;g39d64546e7a_0_91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1" name="Google Shape;841;g39d64546e7a_0_914"/>
          <p:cNvSpPr/>
          <p:nvPr/>
        </p:nvSpPr>
        <p:spPr>
          <a:xfrm>
            <a:off x="476290" y="858798"/>
            <a:ext cx="8418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#4 – Alignment Reflection</a:t>
            </a:r>
            <a:endParaRPr i="0" sz="4450" u="none" cap="none" strike="noStrike"/>
          </a:p>
        </p:txBody>
      </p:sp>
      <p:sp>
        <p:nvSpPr>
          <p:cNvPr id="842" name="Google Shape;842;g39d64546e7a_0_914"/>
          <p:cNvSpPr/>
          <p:nvPr/>
        </p:nvSpPr>
        <p:spPr>
          <a:xfrm>
            <a:off x="476290" y="21118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is timing + ownership</a:t>
            </a:r>
            <a:endParaRPr i="0" sz="1750" u="none" cap="none" strike="noStrike"/>
          </a:p>
        </p:txBody>
      </p:sp>
      <p:sp>
        <p:nvSpPr>
          <p:cNvPr id="843" name="Google Shape;843;g39d64546e7a_0_914"/>
          <p:cNvSpPr/>
          <p:nvPr/>
        </p:nvSpPr>
        <p:spPr>
          <a:xfrm>
            <a:off x="476290" y="25540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must feel uncontested</a:t>
            </a:r>
            <a:endParaRPr i="0" sz="1750" u="none" cap="none" strike="noStrike"/>
          </a:p>
        </p:txBody>
      </p:sp>
      <p:sp>
        <p:nvSpPr>
          <p:cNvPr id="844" name="Google Shape;844;g39d64546e7a_0_914"/>
          <p:cNvSpPr/>
          <p:nvPr/>
        </p:nvSpPr>
        <p:spPr>
          <a:xfrm>
            <a:off x="476290" y="29962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stabilizes shared posture</a:t>
            </a:r>
            <a:endParaRPr i="0" sz="1750" u="none" cap="none" strike="noStrike"/>
          </a:p>
        </p:txBody>
      </p:sp>
      <p:sp>
        <p:nvSpPr>
          <p:cNvPr id="845" name="Google Shape;845;g39d64546e7a_0_914"/>
          <p:cNvSpPr/>
          <p:nvPr/>
        </p:nvSpPr>
        <p:spPr>
          <a:xfrm>
            <a:off x="476290" y="34384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grows from aligned signals</a:t>
            </a:r>
            <a:endParaRPr i="0" sz="1750" u="none" cap="none" strike="noStrike"/>
          </a:p>
        </p:txBody>
      </p:sp>
      <p:sp>
        <p:nvSpPr>
          <p:cNvPr id="846" name="Google Shape;846;g39d64546e7a_0_914"/>
          <p:cNvSpPr/>
          <p:nvPr/>
        </p:nvSpPr>
        <p:spPr>
          <a:xfrm>
            <a:off x="476290" y="38806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 prevents drift in action</a:t>
            </a:r>
            <a:endParaRPr i="0" sz="1750" u="none" cap="none" strike="noStrike"/>
          </a:p>
        </p:txBody>
      </p:sp>
      <p:sp>
        <p:nvSpPr>
          <p:cNvPr id="847" name="Google Shape;847;g39d64546e7a_0_914"/>
          <p:cNvSpPr/>
          <p:nvPr/>
        </p:nvSpPr>
        <p:spPr>
          <a:xfrm>
            <a:off x="6558121" y="20483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Fragmentation is a governance gap</a:t>
            </a:r>
            <a:endParaRPr i="0" sz="1750" u="none" cap="none" strike="noStrike"/>
          </a:p>
        </p:txBody>
      </p:sp>
      <p:sp>
        <p:nvSpPr>
          <p:cNvPr id="848" name="Google Shape;848;g39d64546e7a_0_914"/>
          <p:cNvSpPr/>
          <p:nvPr/>
        </p:nvSpPr>
        <p:spPr>
          <a:xfrm>
            <a:off x="6558121" y="24905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removes decision friction</a:t>
            </a:r>
            <a:endParaRPr i="0" sz="1750" u="none" cap="none" strike="noStrike"/>
          </a:p>
        </p:txBody>
      </p:sp>
      <p:sp>
        <p:nvSpPr>
          <p:cNvPr id="849" name="Google Shape;849;g39d64546e7a_0_914"/>
          <p:cNvSpPr/>
          <p:nvPr/>
        </p:nvSpPr>
        <p:spPr>
          <a:xfrm>
            <a:off x="6558121" y="29327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Timelines unify consequence urgency</a:t>
            </a:r>
            <a:endParaRPr i="0" sz="1750" u="none" cap="none" strike="noStrike"/>
          </a:p>
        </p:txBody>
      </p:sp>
      <p:sp>
        <p:nvSpPr>
          <p:cNvPr id="850" name="Google Shape;850;g39d64546e7a_0_914"/>
          <p:cNvSpPr/>
          <p:nvPr/>
        </p:nvSpPr>
        <p:spPr>
          <a:xfrm>
            <a:off x="6558121" y="33749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Clear triggers protect execution</a:t>
            </a:r>
            <a:endParaRPr i="0" sz="1750" u="none" cap="none" strike="noStrike"/>
          </a:p>
        </p:txBody>
      </p:sp>
      <p:sp>
        <p:nvSpPr>
          <p:cNvPr id="851" name="Google Shape;851;g39d64546e7a_0_914"/>
          <p:cNvSpPr/>
          <p:nvPr/>
        </p:nvSpPr>
        <p:spPr>
          <a:xfrm>
            <a:off x="6558121" y="38171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shows in seamlessness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d64546e7a_0_4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18" name="Google Shape;218;g39d64546e7a_0_4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39d64546e7a_0_48"/>
          <p:cNvSpPr/>
          <p:nvPr/>
        </p:nvSpPr>
        <p:spPr>
          <a:xfrm>
            <a:off x="361990" y="1125498"/>
            <a:ext cx="6642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Decision Impairment Pivot</a:t>
            </a:r>
            <a:endParaRPr i="0" sz="4450" u="none" cap="none" strike="noStrike"/>
          </a:p>
        </p:txBody>
      </p:sp>
      <p:sp>
        <p:nvSpPr>
          <p:cNvPr id="220" name="Google Shape;220;g39d64546e7a_0_48"/>
          <p:cNvSpPr/>
          <p:nvPr/>
        </p:nvSpPr>
        <p:spPr>
          <a:xfrm>
            <a:off x="361990" y="23785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Shortened analysis reduces interpretive accuracy</a:t>
            </a:r>
            <a:endParaRPr i="0" sz="1750" u="none" cap="none" strike="noStrike"/>
          </a:p>
        </p:txBody>
      </p:sp>
      <p:sp>
        <p:nvSpPr>
          <p:cNvPr id="221" name="Google Shape;221;g39d64546e7a_0_48"/>
          <p:cNvSpPr/>
          <p:nvPr/>
        </p:nvSpPr>
        <p:spPr>
          <a:xfrm>
            <a:off x="361990" y="28207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Threat bias exaggerates minor signals instantly</a:t>
            </a:r>
            <a:endParaRPr i="0" sz="1750" u="none" cap="none" strike="noStrike"/>
          </a:p>
        </p:txBody>
      </p:sp>
      <p:sp>
        <p:nvSpPr>
          <p:cNvPr id="222" name="Google Shape;222;g39d64546e7a_0_48"/>
          <p:cNvSpPr/>
          <p:nvPr/>
        </p:nvSpPr>
        <p:spPr>
          <a:xfrm>
            <a:off x="361990" y="32629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Misread cues distort the initial observational frame</a:t>
            </a:r>
            <a:endParaRPr i="0" sz="1750" u="none" cap="none" strike="noStrike"/>
          </a:p>
        </p:txBody>
      </p:sp>
      <p:sp>
        <p:nvSpPr>
          <p:cNvPr id="223" name="Google Shape;223;g39d64546e7a_0_48"/>
          <p:cNvSpPr/>
          <p:nvPr/>
        </p:nvSpPr>
        <p:spPr>
          <a:xfrm>
            <a:off x="361990" y="37051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jumps replace calm sequencing logic</a:t>
            </a:r>
            <a:endParaRPr i="0" sz="1750" u="none" cap="none" strike="noStrike"/>
          </a:p>
        </p:txBody>
      </p:sp>
      <p:sp>
        <p:nvSpPr>
          <p:cNvPr id="224" name="Google Shape;224;g39d64546e7a_0_48"/>
          <p:cNvSpPr/>
          <p:nvPr/>
        </p:nvSpPr>
        <p:spPr>
          <a:xfrm>
            <a:off x="361990" y="41473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Premature closure skips needed validation steps</a:t>
            </a:r>
            <a:endParaRPr i="0" sz="1750" u="none" cap="none" strike="noStrike"/>
          </a:p>
        </p:txBody>
      </p:sp>
      <p:sp>
        <p:nvSpPr>
          <p:cNvPr id="225" name="Google Shape;225;g39d64546e7a_0_48"/>
          <p:cNvSpPr/>
          <p:nvPr/>
        </p:nvSpPr>
        <p:spPr>
          <a:xfrm>
            <a:off x="6494621" y="23785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Loss of nuance drives rigid interpretation</a:t>
            </a:r>
            <a:endParaRPr i="0" sz="1750" u="none" cap="none" strike="noStrike"/>
          </a:p>
        </p:txBody>
      </p:sp>
      <p:sp>
        <p:nvSpPr>
          <p:cNvPr id="226" name="Google Shape;226;g39d64546e7a_0_48"/>
          <p:cNvSpPr/>
          <p:nvPr/>
        </p:nvSpPr>
        <p:spPr>
          <a:xfrm>
            <a:off x="6494621" y="28207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Narrow lens discards critical situational inputs</a:t>
            </a:r>
            <a:endParaRPr i="0" sz="1750" u="none" cap="none" strike="noStrike"/>
          </a:p>
        </p:txBody>
      </p:sp>
      <p:sp>
        <p:nvSpPr>
          <p:cNvPr id="227" name="Google Shape;227;g39d64546e7a_0_48"/>
          <p:cNvSpPr/>
          <p:nvPr/>
        </p:nvSpPr>
        <p:spPr>
          <a:xfrm>
            <a:off x="6494621" y="32629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Habit-driven action replaces adaptive reasoning</a:t>
            </a:r>
            <a:endParaRPr i="0" sz="1750" u="none" cap="none" strike="noStrike"/>
          </a:p>
        </p:txBody>
      </p:sp>
      <p:sp>
        <p:nvSpPr>
          <p:cNvPr id="228" name="Google Shape;228;g39d64546e7a_0_48"/>
          <p:cNvSpPr/>
          <p:nvPr/>
        </p:nvSpPr>
        <p:spPr>
          <a:xfrm>
            <a:off x="6494621" y="37051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Reactive posture signals cognitive instability</a:t>
            </a:r>
            <a:endParaRPr i="0" sz="1750" u="none" cap="none" strike="noStrike"/>
          </a:p>
        </p:txBody>
      </p:sp>
      <p:sp>
        <p:nvSpPr>
          <p:cNvPr id="229" name="Google Shape;229;g39d64546e7a_0_48"/>
          <p:cNvSpPr/>
          <p:nvPr/>
        </p:nvSpPr>
        <p:spPr>
          <a:xfrm>
            <a:off x="6494621" y="41473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collapse weakens executive clarity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9d64546e7a_0_93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58" name="Google Shape;858;g39d64546e7a_0_93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9" name="Google Shape;859;g39d64546e7a_0_931"/>
          <p:cNvSpPr/>
          <p:nvPr/>
        </p:nvSpPr>
        <p:spPr>
          <a:xfrm>
            <a:off x="603290" y="1101566"/>
            <a:ext cx="7068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Integrated Operating Model</a:t>
            </a:r>
            <a:endParaRPr i="0" sz="4450" u="none" cap="none" strike="noStrike"/>
          </a:p>
        </p:txBody>
      </p:sp>
      <p:sp>
        <p:nvSpPr>
          <p:cNvPr id="860" name="Google Shape;860;g39d64546e7a_0_931"/>
          <p:cNvSpPr/>
          <p:nvPr/>
        </p:nvSpPr>
        <p:spPr>
          <a:xfrm>
            <a:off x="603290" y="20371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Domains function as one decision system</a:t>
            </a:r>
            <a:endParaRPr i="0" sz="1750" u="none" cap="none" strike="noStrike"/>
          </a:p>
        </p:txBody>
      </p:sp>
      <p:sp>
        <p:nvSpPr>
          <p:cNvPr id="861" name="Google Shape;861;g39d64546e7a_0_931"/>
          <p:cNvSpPr/>
          <p:nvPr/>
        </p:nvSpPr>
        <p:spPr>
          <a:xfrm>
            <a:off x="603290" y="24793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becomes shared, not competing</a:t>
            </a:r>
            <a:endParaRPr i="0" sz="1750" u="none" cap="none" strike="noStrike"/>
          </a:p>
        </p:txBody>
      </p:sp>
      <p:sp>
        <p:nvSpPr>
          <p:cNvPr id="862" name="Google Shape;862;g39d64546e7a_0_931"/>
          <p:cNvSpPr/>
          <p:nvPr/>
        </p:nvSpPr>
        <p:spPr>
          <a:xfrm>
            <a:off x="603290" y="29215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 creates confidence under stress</a:t>
            </a:r>
            <a:endParaRPr i="0" sz="1750" u="none" cap="none" strike="noStrike"/>
          </a:p>
        </p:txBody>
      </p:sp>
      <p:sp>
        <p:nvSpPr>
          <p:cNvPr id="863" name="Google Shape;863;g39d64546e7a_0_931"/>
          <p:cNvSpPr/>
          <p:nvPr/>
        </p:nvSpPr>
        <p:spPr>
          <a:xfrm>
            <a:off x="603290" y="33637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replaces interpretation risk</a:t>
            </a:r>
            <a:endParaRPr i="0" sz="1750" u="none" cap="none" strike="noStrike"/>
          </a:p>
        </p:txBody>
      </p:sp>
      <p:pic>
        <p:nvPicPr>
          <p:cNvPr descr="Business management blue icon, development workshop (Provided by Getty Images)" id="864" name="Google Shape;864;g39d64546e7a_0_9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002" y="2317054"/>
            <a:ext cx="2826445" cy="282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9d64546e7a_0_94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71" name="Google Shape;871;g39d64546e7a_0_94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872" name="Google Shape;872;g39d64546e7a_0_9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888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9d64546e7a_0_943"/>
          <p:cNvSpPr/>
          <p:nvPr/>
        </p:nvSpPr>
        <p:spPr>
          <a:xfrm>
            <a:off x="793806" y="1380966"/>
            <a:ext cx="7009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Role &amp; Ownership Mapping</a:t>
            </a:r>
            <a:endParaRPr i="0" sz="4450" u="none" cap="none" strike="noStrike"/>
          </a:p>
        </p:txBody>
      </p:sp>
      <p:sp>
        <p:nvSpPr>
          <p:cNvPr id="874" name="Google Shape;874;g39d64546e7a_0_943"/>
          <p:cNvSpPr/>
          <p:nvPr/>
        </p:nvSpPr>
        <p:spPr>
          <a:xfrm>
            <a:off x="4200406" y="306680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Accountability must be explicit, not implied</a:t>
            </a:r>
            <a:endParaRPr i="0" sz="1750" u="none" cap="none" strike="noStrike"/>
          </a:p>
        </p:txBody>
      </p:sp>
      <p:sp>
        <p:nvSpPr>
          <p:cNvPr id="875" name="Google Shape;875;g39d64546e7a_0_943"/>
          <p:cNvSpPr/>
          <p:nvPr/>
        </p:nvSpPr>
        <p:spPr>
          <a:xfrm>
            <a:off x="4200406" y="350900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Mapping prevents jurisdiction confusion</a:t>
            </a:r>
            <a:endParaRPr i="0" sz="1750" u="none" cap="none" strike="noStrike"/>
          </a:p>
        </p:txBody>
      </p:sp>
      <p:sp>
        <p:nvSpPr>
          <p:cNvPr id="876" name="Google Shape;876;g39d64546e7a_0_943"/>
          <p:cNvSpPr/>
          <p:nvPr/>
        </p:nvSpPr>
        <p:spPr>
          <a:xfrm>
            <a:off x="4200406" y="395120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stabilizes momentum</a:t>
            </a:r>
            <a:endParaRPr i="0" sz="1750" u="none" cap="none" strike="noStrike"/>
          </a:p>
        </p:txBody>
      </p:sp>
      <p:sp>
        <p:nvSpPr>
          <p:cNvPr id="877" name="Google Shape;877;g39d64546e7a_0_943"/>
          <p:cNvSpPr/>
          <p:nvPr/>
        </p:nvSpPr>
        <p:spPr>
          <a:xfrm>
            <a:off x="4200406" y="439340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removes hesitation loops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9d64546e7a_0_95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84" name="Google Shape;884;g39d64546e7a_0_95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5" name="Google Shape;885;g39d64546e7a_0_955"/>
          <p:cNvSpPr/>
          <p:nvPr/>
        </p:nvSpPr>
        <p:spPr>
          <a:xfrm>
            <a:off x="374690" y="1241266"/>
            <a:ext cx="8868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Sequencing &amp; Dependency Control</a:t>
            </a:r>
            <a:endParaRPr i="0" sz="4450" u="none" cap="none" strike="noStrike"/>
          </a:p>
        </p:txBody>
      </p:sp>
      <p:sp>
        <p:nvSpPr>
          <p:cNvPr id="886" name="Google Shape;886;g39d64546e7a_0_955"/>
          <p:cNvSpPr/>
          <p:nvPr/>
        </p:nvSpPr>
        <p:spPr>
          <a:xfrm>
            <a:off x="374690" y="21768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Recovery depends on governed order, not speed</a:t>
            </a:r>
            <a:endParaRPr i="0" sz="1750" u="none" cap="none" strike="noStrike"/>
          </a:p>
        </p:txBody>
      </p:sp>
      <p:sp>
        <p:nvSpPr>
          <p:cNvPr id="887" name="Google Shape;887;g39d64546e7a_0_955"/>
          <p:cNvSpPr/>
          <p:nvPr/>
        </p:nvSpPr>
        <p:spPr>
          <a:xfrm>
            <a:off x="374690" y="26190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Interlocks must be defined before activation</a:t>
            </a:r>
            <a:endParaRPr i="0" sz="1750" u="none" cap="none" strike="noStrike"/>
          </a:p>
        </p:txBody>
      </p:sp>
      <p:sp>
        <p:nvSpPr>
          <p:cNvPr id="888" name="Google Shape;888;g39d64546e7a_0_955"/>
          <p:cNvSpPr/>
          <p:nvPr/>
        </p:nvSpPr>
        <p:spPr>
          <a:xfrm>
            <a:off x="374690" y="30612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Dependencies anchor decision realism</a:t>
            </a:r>
            <a:endParaRPr i="0" sz="1750" u="none" cap="none" strike="noStrike"/>
          </a:p>
        </p:txBody>
      </p:sp>
      <p:sp>
        <p:nvSpPr>
          <p:cNvPr id="889" name="Google Shape;889;g39d64546e7a_0_955"/>
          <p:cNvSpPr/>
          <p:nvPr/>
        </p:nvSpPr>
        <p:spPr>
          <a:xfrm>
            <a:off x="374690" y="35034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Timing discipline protects continuity</a:t>
            </a:r>
            <a:endParaRPr i="0" sz="1750" u="none" cap="none" strike="noStrike"/>
          </a:p>
        </p:txBody>
      </p:sp>
      <p:pic>
        <p:nvPicPr>
          <p:cNvPr descr="preencoded.png" id="890" name="Google Shape;890;g39d64546e7a_0_9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8026" y="2864275"/>
            <a:ext cx="3168626" cy="31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9d64546e7a_0_96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97" name="Google Shape;897;g39d64546e7a_0_96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8" name="Google Shape;898;g39d64546e7a_0_967"/>
          <p:cNvSpPr/>
          <p:nvPr/>
        </p:nvSpPr>
        <p:spPr>
          <a:xfrm>
            <a:off x="476290" y="896898"/>
            <a:ext cx="8406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#5 – Integration Synthesis</a:t>
            </a:r>
            <a:endParaRPr i="0" sz="4450" u="none" cap="none" strike="noStrike"/>
          </a:p>
        </p:txBody>
      </p:sp>
      <p:sp>
        <p:nvSpPr>
          <p:cNvPr id="899" name="Google Shape;899;g39d64546e7a_0_967"/>
          <p:cNvSpPr/>
          <p:nvPr/>
        </p:nvSpPr>
        <p:spPr>
          <a:xfrm>
            <a:off x="476290" y="21499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Cyber informs, business frames, ops delivers</a:t>
            </a:r>
            <a:endParaRPr i="0" sz="1750" u="none" cap="none" strike="noStrike"/>
          </a:p>
        </p:txBody>
      </p:sp>
      <p:sp>
        <p:nvSpPr>
          <p:cNvPr id="900" name="Google Shape;900;g39d64546e7a_0_967"/>
          <p:cNvSpPr/>
          <p:nvPr/>
        </p:nvSpPr>
        <p:spPr>
          <a:xfrm>
            <a:off x="476290" y="25921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makes alignment predictable</a:t>
            </a:r>
            <a:endParaRPr i="0" sz="1750" u="none" cap="none" strike="noStrike"/>
          </a:p>
        </p:txBody>
      </p:sp>
      <p:sp>
        <p:nvSpPr>
          <p:cNvPr id="901" name="Google Shape;901;g39d64546e7a_0_967"/>
          <p:cNvSpPr/>
          <p:nvPr/>
        </p:nvSpPr>
        <p:spPr>
          <a:xfrm>
            <a:off x="476290" y="30343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rises when posture is unified</a:t>
            </a:r>
            <a:endParaRPr i="0" sz="1750" u="none" cap="none" strike="noStrike"/>
          </a:p>
        </p:txBody>
      </p:sp>
      <p:sp>
        <p:nvSpPr>
          <p:cNvPr id="902" name="Google Shape;902;g39d64546e7a_0_967"/>
          <p:cNvSpPr/>
          <p:nvPr/>
        </p:nvSpPr>
        <p:spPr>
          <a:xfrm>
            <a:off x="476290" y="34765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triggers replace negotiation</a:t>
            </a:r>
            <a:endParaRPr i="0" sz="1750" u="none" cap="none" strike="noStrike"/>
          </a:p>
        </p:txBody>
      </p:sp>
      <p:sp>
        <p:nvSpPr>
          <p:cNvPr id="903" name="Google Shape;903;g39d64546e7a_0_967"/>
          <p:cNvSpPr/>
          <p:nvPr/>
        </p:nvSpPr>
        <p:spPr>
          <a:xfrm>
            <a:off x="476290" y="39187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is coherence under pressure</a:t>
            </a:r>
            <a:endParaRPr i="0" sz="1750" u="none" cap="none" strike="noStrike"/>
          </a:p>
        </p:txBody>
      </p:sp>
      <p:sp>
        <p:nvSpPr>
          <p:cNvPr id="904" name="Google Shape;904;g39d64546e7a_0_967"/>
          <p:cNvSpPr/>
          <p:nvPr/>
        </p:nvSpPr>
        <p:spPr>
          <a:xfrm>
            <a:off x="6824821" y="21499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is timing + meaning</a:t>
            </a:r>
            <a:endParaRPr i="0" sz="1750" u="none" cap="none" strike="noStrike"/>
          </a:p>
        </p:txBody>
      </p:sp>
      <p:sp>
        <p:nvSpPr>
          <p:cNvPr id="905" name="Google Shape;905;g39d64546e7a_0_967"/>
          <p:cNvSpPr/>
          <p:nvPr/>
        </p:nvSpPr>
        <p:spPr>
          <a:xfrm>
            <a:off x="6824821" y="25921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Coordination is downstream of structure</a:t>
            </a:r>
            <a:endParaRPr i="0" sz="1750" u="none" cap="none" strike="noStrike"/>
          </a:p>
        </p:txBody>
      </p:sp>
      <p:sp>
        <p:nvSpPr>
          <p:cNvPr id="906" name="Google Shape;906;g39d64546e7a_0_967"/>
          <p:cNvSpPr/>
          <p:nvPr/>
        </p:nvSpPr>
        <p:spPr>
          <a:xfrm>
            <a:off x="6824821" y="30343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Domains become complementary, not rival</a:t>
            </a:r>
            <a:endParaRPr i="0" sz="1750" u="none" cap="none" strike="noStrike"/>
          </a:p>
        </p:txBody>
      </p:sp>
      <p:sp>
        <p:nvSpPr>
          <p:cNvPr id="907" name="Google Shape;907;g39d64546e7a_0_967"/>
          <p:cNvSpPr/>
          <p:nvPr/>
        </p:nvSpPr>
        <p:spPr>
          <a:xfrm>
            <a:off x="6824821" y="34765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becomes collective confidence</a:t>
            </a:r>
            <a:endParaRPr i="0" sz="1750" u="none" cap="none" strike="noStrike"/>
          </a:p>
        </p:txBody>
      </p:sp>
      <p:sp>
        <p:nvSpPr>
          <p:cNvPr id="908" name="Google Shape;908;g39d64546e7a_0_967"/>
          <p:cNvSpPr/>
          <p:nvPr/>
        </p:nvSpPr>
        <p:spPr>
          <a:xfrm>
            <a:off x="6824821" y="39187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feels seamless when real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9d64546e7a_0_98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15" name="Google Shape;915;g39d64546e7a_0_98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6" name="Google Shape;916;g39d64546e7a_0_984"/>
          <p:cNvSpPr/>
          <p:nvPr/>
        </p:nvSpPr>
        <p:spPr>
          <a:xfrm>
            <a:off x="463590" y="1241266"/>
            <a:ext cx="7058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Integration Maturity Signals</a:t>
            </a:r>
            <a:endParaRPr i="0" sz="4450" u="none" cap="none" strike="noStrike"/>
          </a:p>
        </p:txBody>
      </p:sp>
      <p:sp>
        <p:nvSpPr>
          <p:cNvPr id="917" name="Google Shape;917;g39d64546e7a_0_984"/>
          <p:cNvSpPr/>
          <p:nvPr/>
        </p:nvSpPr>
        <p:spPr>
          <a:xfrm>
            <a:off x="463590" y="258420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Teams move as one unit under stress</a:t>
            </a:r>
            <a:endParaRPr i="0" sz="1750" u="none" cap="none" strike="noStrike"/>
          </a:p>
        </p:txBody>
      </p:sp>
      <p:sp>
        <p:nvSpPr>
          <p:cNvPr id="918" name="Google Shape;918;g39d64546e7a_0_984"/>
          <p:cNvSpPr/>
          <p:nvPr/>
        </p:nvSpPr>
        <p:spPr>
          <a:xfrm>
            <a:off x="463590" y="302640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domain competes for control</a:t>
            </a:r>
            <a:endParaRPr i="0" sz="1750" u="none" cap="none" strike="noStrike"/>
          </a:p>
        </p:txBody>
      </p:sp>
      <p:sp>
        <p:nvSpPr>
          <p:cNvPr id="919" name="Google Shape;919;g39d64546e7a_0_984"/>
          <p:cNvSpPr/>
          <p:nvPr/>
        </p:nvSpPr>
        <p:spPr>
          <a:xfrm>
            <a:off x="463590" y="346860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feels natural, not forced</a:t>
            </a:r>
            <a:endParaRPr i="0" sz="1750" u="none" cap="none" strike="noStrike"/>
          </a:p>
        </p:txBody>
      </p:sp>
      <p:sp>
        <p:nvSpPr>
          <p:cNvPr id="920" name="Google Shape;920;g39d64546e7a_0_984"/>
          <p:cNvSpPr/>
          <p:nvPr/>
        </p:nvSpPr>
        <p:spPr>
          <a:xfrm>
            <a:off x="463590" y="391080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remains stable during uncertainty</a:t>
            </a:r>
            <a:endParaRPr i="0" sz="1750" u="none" cap="none" strike="noStrike"/>
          </a:p>
        </p:txBody>
      </p:sp>
      <p:pic>
        <p:nvPicPr>
          <p:cNvPr descr="preencoded.png" id="921" name="Google Shape;921;g39d64546e7a_0_9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8628" y="2273151"/>
            <a:ext cx="3877475" cy="38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9d64546e7a_0_99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28" name="Google Shape;928;g39d64546e7a_0_99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29" name="Google Shape;929;g39d64546e7a_0_9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390" y="21205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39d64546e7a_0_996"/>
          <p:cNvSpPr/>
          <p:nvPr/>
        </p:nvSpPr>
        <p:spPr>
          <a:xfrm>
            <a:off x="1022406" y="1076166"/>
            <a:ext cx="843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Real Integration Looks Like</a:t>
            </a:r>
            <a:endParaRPr i="0" sz="4450" u="none" cap="none" strike="noStrike"/>
          </a:p>
        </p:txBody>
      </p:sp>
      <p:sp>
        <p:nvSpPr>
          <p:cNvPr id="931" name="Google Shape;931;g39d64546e7a_0_996"/>
          <p:cNvSpPr/>
          <p:nvPr/>
        </p:nvSpPr>
        <p:spPr>
          <a:xfrm>
            <a:off x="4403606" y="26340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removes friction in fast tempo</a:t>
            </a:r>
            <a:endParaRPr i="0" sz="1750" u="none" cap="none" strike="noStrike"/>
          </a:p>
        </p:txBody>
      </p:sp>
      <p:sp>
        <p:nvSpPr>
          <p:cNvPr id="932" name="Google Shape;932;g39d64546e7a_0_996"/>
          <p:cNvSpPr/>
          <p:nvPr/>
        </p:nvSpPr>
        <p:spPr>
          <a:xfrm>
            <a:off x="4403606" y="30762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Context stays consistent across domains</a:t>
            </a:r>
            <a:endParaRPr i="0" sz="1750" u="none" cap="none" strike="noStrike"/>
          </a:p>
        </p:txBody>
      </p:sp>
      <p:sp>
        <p:nvSpPr>
          <p:cNvPr id="933" name="Google Shape;933;g39d64546e7a_0_996"/>
          <p:cNvSpPr/>
          <p:nvPr/>
        </p:nvSpPr>
        <p:spPr>
          <a:xfrm>
            <a:off x="4403606" y="35184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never needs explanation</a:t>
            </a:r>
            <a:endParaRPr i="0" sz="1750" u="none" cap="none" strike="noStrike"/>
          </a:p>
        </p:txBody>
      </p:sp>
      <p:sp>
        <p:nvSpPr>
          <p:cNvPr id="934" name="Google Shape;934;g39d64546e7a_0_996"/>
          <p:cNvSpPr/>
          <p:nvPr/>
        </p:nvSpPr>
        <p:spPr>
          <a:xfrm>
            <a:off x="4403606" y="39606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 becomes felt, not spoken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9d64546e7a_0_100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41" name="Google Shape;941;g39d64546e7a_0_100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2" name="Google Shape;942;g39d64546e7a_0_1008"/>
          <p:cNvSpPr/>
          <p:nvPr/>
        </p:nvSpPr>
        <p:spPr>
          <a:xfrm>
            <a:off x="311203" y="790250"/>
            <a:ext cx="8958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943" name="Google Shape;943;g39d64546e7a_0_1008"/>
          <p:cNvSpPr/>
          <p:nvPr/>
        </p:nvSpPr>
        <p:spPr>
          <a:xfrm>
            <a:off x="311190" y="19925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is governance maturity, not cooperation</a:t>
            </a:r>
            <a:endParaRPr i="0" sz="1750" u="none" cap="none" strike="noStrike"/>
          </a:p>
        </p:txBody>
      </p:sp>
      <p:sp>
        <p:nvSpPr>
          <p:cNvPr id="944" name="Google Shape;944;g39d64546e7a_0_1008"/>
          <p:cNvSpPr/>
          <p:nvPr/>
        </p:nvSpPr>
        <p:spPr>
          <a:xfrm>
            <a:off x="311190" y="24347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Cyber is a peer domain aligned to consequence</a:t>
            </a:r>
            <a:endParaRPr i="0" sz="1750" u="none" cap="none" strike="noStrike"/>
          </a:p>
        </p:txBody>
      </p:sp>
      <p:sp>
        <p:nvSpPr>
          <p:cNvPr id="945" name="Google Shape;945;g39d64546e7a_0_1008"/>
          <p:cNvSpPr/>
          <p:nvPr/>
        </p:nvSpPr>
        <p:spPr>
          <a:xfrm>
            <a:off x="311190" y="28769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Business frames priority through impact</a:t>
            </a:r>
            <a:endParaRPr i="0" sz="1750" u="none" cap="none" strike="noStrike"/>
          </a:p>
        </p:txBody>
      </p:sp>
      <p:sp>
        <p:nvSpPr>
          <p:cNvPr id="946" name="Google Shape;946;g39d64546e7a_0_1008"/>
          <p:cNvSpPr/>
          <p:nvPr/>
        </p:nvSpPr>
        <p:spPr>
          <a:xfrm>
            <a:off x="311190" y="33191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Operations convert strategy into continuity</a:t>
            </a:r>
            <a:endParaRPr i="0" sz="1750" u="none" cap="none" strike="noStrike"/>
          </a:p>
        </p:txBody>
      </p:sp>
      <p:sp>
        <p:nvSpPr>
          <p:cNvPr id="947" name="Google Shape;947;g39d64546e7a_0_1008"/>
          <p:cNvSpPr/>
          <p:nvPr/>
        </p:nvSpPr>
        <p:spPr>
          <a:xfrm>
            <a:off x="311190" y="37613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triggers stabilize escalation trust</a:t>
            </a:r>
            <a:endParaRPr i="0" sz="1750" u="none" cap="none" strike="noStrike"/>
          </a:p>
        </p:txBody>
      </p:sp>
      <p:sp>
        <p:nvSpPr>
          <p:cNvPr id="948" name="Google Shape;948;g39d64546e7a_0_1008"/>
          <p:cNvSpPr/>
          <p:nvPr/>
        </p:nvSpPr>
        <p:spPr>
          <a:xfrm>
            <a:off x="311190" y="42035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Parity protects legitimacy in crisis</a:t>
            </a:r>
            <a:endParaRPr i="0" sz="1750" u="none" cap="none" strike="noStrike"/>
          </a:p>
        </p:txBody>
      </p:sp>
      <p:sp>
        <p:nvSpPr>
          <p:cNvPr id="949" name="Google Shape;949;g39d64546e7a_0_1008"/>
          <p:cNvSpPr/>
          <p:nvPr/>
        </p:nvSpPr>
        <p:spPr>
          <a:xfrm>
            <a:off x="311190" y="46457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Real integration is the absence of negotiation</a:t>
            </a:r>
            <a:endParaRPr i="0" sz="1750" u="none" cap="none" strike="noStrike"/>
          </a:p>
        </p:txBody>
      </p:sp>
      <p:pic>
        <p:nvPicPr>
          <p:cNvPr descr="preencoded.png" id="950" name="Google Shape;950;g39d64546e7a_0_10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1227" y="1864503"/>
            <a:ext cx="3676626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8de0571ff3_0_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957" name="Google Shape;957;g38de0571ff3_0_7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g38de0571ff3_0_7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94a9e633d9_0_32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965" name="Google Shape;965;g394a9e633d9_0_327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g394a9e633d9_0_327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9d64546e7a_0_117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73" name="Google Shape;973;g39d64546e7a_0_117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4" name="Google Shape;974;g39d64546e7a_0_1174"/>
          <p:cNvSpPr/>
          <p:nvPr/>
        </p:nvSpPr>
        <p:spPr>
          <a:xfrm>
            <a:off x="400090" y="697706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Decision-Making Under Pressure (OODA + Red Teaming)</a:t>
            </a:r>
            <a:endParaRPr i="0" sz="4450" u="none" cap="none" strike="noStrike"/>
          </a:p>
        </p:txBody>
      </p:sp>
      <p:sp>
        <p:nvSpPr>
          <p:cNvPr id="975" name="Google Shape;975;g39d64546e7a_0_1174"/>
          <p:cNvSpPr/>
          <p:nvPr/>
        </p:nvSpPr>
        <p:spPr>
          <a:xfrm>
            <a:off x="400090" y="234207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Pressure collapses reasoning before leaders notice</a:t>
            </a:r>
            <a:endParaRPr i="0" sz="1750" u="none" cap="none" strike="noStrike"/>
          </a:p>
        </p:txBody>
      </p:sp>
      <p:sp>
        <p:nvSpPr>
          <p:cNvPr id="976" name="Google Shape;976;g39d64546e7a_0_1174"/>
          <p:cNvSpPr/>
          <p:nvPr/>
        </p:nvSpPr>
        <p:spPr>
          <a:xfrm>
            <a:off x="400090" y="278427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OODA restores clarity and thinking rhythm</a:t>
            </a:r>
            <a:endParaRPr i="0" sz="1750" u="none" cap="none" strike="noStrike"/>
          </a:p>
        </p:txBody>
      </p:sp>
      <p:sp>
        <p:nvSpPr>
          <p:cNvPr id="977" name="Google Shape;977;g39d64546e7a_0_1174"/>
          <p:cNvSpPr/>
          <p:nvPr/>
        </p:nvSpPr>
        <p:spPr>
          <a:xfrm>
            <a:off x="400090" y="322647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 Teaming protects orientation from bias</a:t>
            </a:r>
            <a:endParaRPr i="0" sz="1750" u="none" cap="none" strike="noStrike"/>
          </a:p>
        </p:txBody>
      </p:sp>
      <p:sp>
        <p:nvSpPr>
          <p:cNvPr id="978" name="Google Shape;978;g39d64546e7a_0_1174"/>
          <p:cNvSpPr/>
          <p:nvPr/>
        </p:nvSpPr>
        <p:spPr>
          <a:xfrm>
            <a:off x="400090" y="366867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Discipline matters more than speed</a:t>
            </a:r>
            <a:endParaRPr i="0" sz="1750" u="none" cap="none" strike="noStrike"/>
          </a:p>
        </p:txBody>
      </p:sp>
      <p:sp>
        <p:nvSpPr>
          <p:cNvPr id="979" name="Google Shape;979;g39d64546e7a_0_1174"/>
          <p:cNvSpPr/>
          <p:nvPr/>
        </p:nvSpPr>
        <p:spPr>
          <a:xfrm>
            <a:off x="400090" y="411087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Challenge improves decision legitimacy</a:t>
            </a:r>
            <a:endParaRPr i="0" sz="1750" u="none" cap="none" strike="noStrike"/>
          </a:p>
        </p:txBody>
      </p:sp>
      <p:sp>
        <p:nvSpPr>
          <p:cNvPr id="980" name="Google Shape;980;g39d64546e7a_0_1174"/>
          <p:cNvSpPr/>
          <p:nvPr/>
        </p:nvSpPr>
        <p:spPr>
          <a:xfrm>
            <a:off x="400090" y="4728924"/>
            <a:ext cx="96438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1" name="Google Shape;981;g39d64546e7a_0_1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904" y="507301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g39d64546e7a_0_1174"/>
          <p:cNvSpPr/>
          <p:nvPr/>
        </p:nvSpPr>
        <p:spPr>
          <a:xfrm>
            <a:off x="1137206" y="5012412"/>
            <a:ext cx="8679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"Decision quality is a governance outcome, not a personal intuition."</a:t>
            </a:r>
            <a:endParaRPr i="0" sz="1750" u="none" cap="none" strike="noStrike"/>
          </a:p>
        </p:txBody>
      </p:sp>
      <p:pic>
        <p:nvPicPr>
          <p:cNvPr descr="preencoded.png" id="983" name="Google Shape;983;g39d64546e7a_0_1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6718" y="1542968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d64546e7a_0_6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36" name="Google Shape;236;g39d64546e7a_0_6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37" name="Google Shape;237;g39d64546e7a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890" y="15744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9d64546e7a_0_65"/>
          <p:cNvSpPr/>
          <p:nvPr/>
        </p:nvSpPr>
        <p:spPr>
          <a:xfrm>
            <a:off x="4111506" y="1546066"/>
            <a:ext cx="5697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OODA Loop Overview</a:t>
            </a:r>
            <a:endParaRPr i="0" sz="4450" u="none" cap="none" strike="noStrike"/>
          </a:p>
        </p:txBody>
      </p:sp>
      <p:sp>
        <p:nvSpPr>
          <p:cNvPr id="239" name="Google Shape;239;g39d64546e7a_0_65"/>
          <p:cNvSpPr/>
          <p:nvPr/>
        </p:nvSpPr>
        <p:spPr>
          <a:xfrm>
            <a:off x="4111506" y="24816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Observe→Orient→Decide→Act structures thought under pressure</a:t>
            </a:r>
            <a:endParaRPr i="0" sz="1750" u="none" cap="none" strike="noStrike"/>
          </a:p>
        </p:txBody>
      </p:sp>
      <p:sp>
        <p:nvSpPr>
          <p:cNvPr id="240" name="Google Shape;240;g39d64546e7a_0_65"/>
          <p:cNvSpPr/>
          <p:nvPr/>
        </p:nvSpPr>
        <p:spPr>
          <a:xfrm>
            <a:off x="4111506" y="29238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OODA shortens reaction time without losing coherence</a:t>
            </a:r>
            <a:endParaRPr i="0" sz="1750" u="none" cap="none" strike="noStrike"/>
          </a:p>
        </p:txBody>
      </p:sp>
      <p:sp>
        <p:nvSpPr>
          <p:cNvPr id="241" name="Google Shape;241;g39d64546e7a_0_65"/>
          <p:cNvSpPr/>
          <p:nvPr/>
        </p:nvSpPr>
        <p:spPr>
          <a:xfrm>
            <a:off x="4111506" y="33660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restores rhythm when situations destabilize cognition</a:t>
            </a:r>
            <a:endParaRPr i="0" sz="1750" u="none" cap="none" strike="noStrike"/>
          </a:p>
        </p:txBody>
      </p:sp>
      <p:sp>
        <p:nvSpPr>
          <p:cNvPr id="242" name="Google Shape;242;g39d64546e7a_0_65"/>
          <p:cNvSpPr/>
          <p:nvPr/>
        </p:nvSpPr>
        <p:spPr>
          <a:xfrm>
            <a:off x="4111506" y="38082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cycle clarity faster than they escalate urgency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9d64546e7a_0_119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90" name="Google Shape;990;g39d64546e7a_0_119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1" name="Google Shape;991;g39d64546e7a_0_1190"/>
          <p:cNvSpPr/>
          <p:nvPr/>
        </p:nvSpPr>
        <p:spPr>
          <a:xfrm>
            <a:off x="425490" y="494506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Integrating Cyber, Business &amp; Operational Resilience</a:t>
            </a:r>
            <a:endParaRPr i="0" sz="4450" u="none" cap="none" strike="noStrike"/>
          </a:p>
        </p:txBody>
      </p:sp>
      <p:sp>
        <p:nvSpPr>
          <p:cNvPr id="992" name="Google Shape;992;g39d64546e7a_0_1190"/>
          <p:cNvSpPr/>
          <p:nvPr/>
        </p:nvSpPr>
        <p:spPr>
          <a:xfrm>
            <a:off x="425490" y="213887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= one governed capability, not cooperation</a:t>
            </a:r>
            <a:endParaRPr i="0" sz="1750" u="none" cap="none" strike="noStrike"/>
          </a:p>
        </p:txBody>
      </p:sp>
      <p:sp>
        <p:nvSpPr>
          <p:cNvPr id="993" name="Google Shape;993;g39d64546e7a_0_1190"/>
          <p:cNvSpPr/>
          <p:nvPr/>
        </p:nvSpPr>
        <p:spPr>
          <a:xfrm>
            <a:off x="425490" y="258107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Business frames meaning and consequence</a:t>
            </a:r>
            <a:endParaRPr i="0" sz="1750" u="none" cap="none" strike="noStrike"/>
          </a:p>
        </p:txBody>
      </p:sp>
      <p:sp>
        <p:nvSpPr>
          <p:cNvPr id="994" name="Google Shape;994;g39d64546e7a_0_1190"/>
          <p:cNvSpPr/>
          <p:nvPr/>
        </p:nvSpPr>
        <p:spPr>
          <a:xfrm>
            <a:off x="425490" y="302327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Cyber informs impact through relevance</a:t>
            </a:r>
            <a:endParaRPr i="0" sz="1750" u="none" cap="none" strike="noStrike"/>
          </a:p>
        </p:txBody>
      </p:sp>
      <p:sp>
        <p:nvSpPr>
          <p:cNvPr id="995" name="Google Shape;995;g39d64546e7a_0_1190"/>
          <p:cNvSpPr/>
          <p:nvPr/>
        </p:nvSpPr>
        <p:spPr>
          <a:xfrm>
            <a:off x="425490" y="346547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Operations convert strategy into continuity</a:t>
            </a:r>
            <a:endParaRPr i="0" sz="1750" u="none" cap="none" strike="noStrike"/>
          </a:p>
        </p:txBody>
      </p:sp>
      <p:sp>
        <p:nvSpPr>
          <p:cNvPr id="996" name="Google Shape;996;g39d64546e7a_0_1190"/>
          <p:cNvSpPr/>
          <p:nvPr/>
        </p:nvSpPr>
        <p:spPr>
          <a:xfrm>
            <a:off x="425490" y="390767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removes negotiation friction</a:t>
            </a:r>
            <a:endParaRPr i="0" sz="1750" u="none" cap="none" strike="noStrike"/>
          </a:p>
        </p:txBody>
      </p:sp>
      <p:sp>
        <p:nvSpPr>
          <p:cNvPr id="997" name="Google Shape;997;g39d64546e7a_0_1190"/>
          <p:cNvSpPr/>
          <p:nvPr/>
        </p:nvSpPr>
        <p:spPr>
          <a:xfrm>
            <a:off x="425490" y="4525724"/>
            <a:ext cx="96438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98" name="Google Shape;998;g39d64546e7a_0_1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304" y="486981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39d64546e7a_0_1190"/>
          <p:cNvSpPr/>
          <p:nvPr/>
        </p:nvSpPr>
        <p:spPr>
          <a:xfrm>
            <a:off x="1162606" y="4809212"/>
            <a:ext cx="8679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"Integration proves governance maturity when ownership is uncontested."</a:t>
            </a:r>
            <a:endParaRPr i="0" sz="1750" u="none" cap="none" strike="noStrike"/>
          </a:p>
        </p:txBody>
      </p:sp>
      <p:pic>
        <p:nvPicPr>
          <p:cNvPr descr="preencoded.png" id="1000" name="Google Shape;1000;g39d64546e7a_0_1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818" y="1339768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9d64546e7a_0_120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07" name="Google Shape;1007;g39d64546e7a_0_120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008" name="Google Shape;1008;g39d64546e7a_0_1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190" y="2034955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g39d64546e7a_0_1206"/>
          <p:cNvSpPr/>
          <p:nvPr/>
        </p:nvSpPr>
        <p:spPr>
          <a:xfrm>
            <a:off x="311206" y="641630"/>
            <a:ext cx="8781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Cross-Domain Decision Alignment</a:t>
            </a:r>
            <a:endParaRPr i="0" sz="4450" u="none" cap="none" strike="noStrike"/>
          </a:p>
        </p:txBody>
      </p:sp>
      <p:sp>
        <p:nvSpPr>
          <p:cNvPr id="1010" name="Google Shape;1010;g39d64546e7a_0_1206"/>
          <p:cNvSpPr/>
          <p:nvPr/>
        </p:nvSpPr>
        <p:spPr>
          <a:xfrm>
            <a:off x="3717806" y="19496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Domains fail when timing is not unified</a:t>
            </a:r>
            <a:endParaRPr i="0" sz="1750" u="none" cap="none" strike="noStrike"/>
          </a:p>
        </p:txBody>
      </p:sp>
      <p:sp>
        <p:nvSpPr>
          <p:cNvPr id="1011" name="Google Shape;1011;g39d64546e7a_0_1206"/>
          <p:cNvSpPr/>
          <p:nvPr/>
        </p:nvSpPr>
        <p:spPr>
          <a:xfrm>
            <a:off x="3717806" y="23918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triggers stabilize escalation posture</a:t>
            </a:r>
            <a:endParaRPr i="0" sz="1750" u="none" cap="none" strike="noStrike"/>
          </a:p>
        </p:txBody>
      </p:sp>
      <p:sp>
        <p:nvSpPr>
          <p:cNvPr id="1012" name="Google Shape;1012;g39d64546e7a_0_1206"/>
          <p:cNvSpPr/>
          <p:nvPr/>
        </p:nvSpPr>
        <p:spPr>
          <a:xfrm>
            <a:off x="3717806" y="28340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Parity protects legitimacy across response teams</a:t>
            </a:r>
            <a:endParaRPr i="0" sz="1750" u="none" cap="none" strike="noStrike"/>
          </a:p>
        </p:txBody>
      </p:sp>
      <p:sp>
        <p:nvSpPr>
          <p:cNvPr id="1013" name="Google Shape;1013;g39d64546e7a_0_1206"/>
          <p:cNvSpPr/>
          <p:nvPr/>
        </p:nvSpPr>
        <p:spPr>
          <a:xfrm>
            <a:off x="3717806" y="32762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replaces interpretation risk</a:t>
            </a:r>
            <a:endParaRPr i="0" sz="1750" u="none" cap="none" strike="noStrike"/>
          </a:p>
        </p:txBody>
      </p:sp>
      <p:sp>
        <p:nvSpPr>
          <p:cNvPr id="1014" name="Google Shape;1014;g39d64546e7a_0_1206"/>
          <p:cNvSpPr/>
          <p:nvPr/>
        </p:nvSpPr>
        <p:spPr>
          <a:xfrm>
            <a:off x="3717806" y="37184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protects tempo under pressure</a:t>
            </a:r>
            <a:endParaRPr i="0" sz="1750" u="none" cap="none" strike="noStrike"/>
          </a:p>
        </p:txBody>
      </p:sp>
      <p:sp>
        <p:nvSpPr>
          <p:cNvPr id="1015" name="Google Shape;1015;g39d64546e7a_0_1206"/>
          <p:cNvSpPr/>
          <p:nvPr/>
        </p:nvSpPr>
        <p:spPr>
          <a:xfrm>
            <a:off x="3717801" y="4336500"/>
            <a:ext cx="81759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6" name="Google Shape;1016;g39d64546e7a_0_1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620" y="468058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39d64546e7a_0_1206"/>
          <p:cNvSpPr/>
          <p:nvPr/>
        </p:nvSpPr>
        <p:spPr>
          <a:xfrm>
            <a:off x="4342723" y="4619988"/>
            <a:ext cx="7358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"Where alignment exists, crisis posture becomes predictable and trusted."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9d64546e7a_0_122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24" name="Google Shape;1024;g39d64546e7a_0_122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025" name="Google Shape;1025;g39d64546e7a_0_1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390" y="1862007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g39d64546e7a_0_1222"/>
          <p:cNvSpPr/>
          <p:nvPr/>
        </p:nvSpPr>
        <p:spPr>
          <a:xfrm>
            <a:off x="387398" y="931450"/>
            <a:ext cx="12987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Workshop: Crisis Communication Strategy</a:t>
            </a:r>
            <a:endParaRPr i="0" sz="4450" u="none" cap="none" strike="noStrike"/>
          </a:p>
        </p:txBody>
      </p:sp>
      <p:sp>
        <p:nvSpPr>
          <p:cNvPr id="1027" name="Google Shape;1027;g39d64546e7a_0_1222"/>
          <p:cNvSpPr/>
          <p:nvPr/>
        </p:nvSpPr>
        <p:spPr>
          <a:xfrm>
            <a:off x="3730606" y="20170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restores psychological safety during uncertainty</a:t>
            </a:r>
            <a:endParaRPr i="0" sz="1750" u="none" cap="none" strike="noStrike"/>
          </a:p>
        </p:txBody>
      </p:sp>
      <p:sp>
        <p:nvSpPr>
          <p:cNvPr id="1028" name="Google Shape;1028;g39d64546e7a_0_1222"/>
          <p:cNvSpPr/>
          <p:nvPr/>
        </p:nvSpPr>
        <p:spPr>
          <a:xfrm>
            <a:off x="3730606" y="24592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Narrative discipline prevents external drift</a:t>
            </a:r>
            <a:endParaRPr i="0" sz="1750" u="none" cap="none" strike="noStrike"/>
          </a:p>
        </p:txBody>
      </p:sp>
      <p:sp>
        <p:nvSpPr>
          <p:cNvPr id="1029" name="Google Shape;1029;g39d64546e7a_0_1222"/>
          <p:cNvSpPr/>
          <p:nvPr/>
        </p:nvSpPr>
        <p:spPr>
          <a:xfrm>
            <a:off x="3730606" y="290141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signals control faster than detail</a:t>
            </a:r>
            <a:endParaRPr i="0" sz="1750" u="none" cap="none" strike="noStrike"/>
          </a:p>
        </p:txBody>
      </p:sp>
      <p:sp>
        <p:nvSpPr>
          <p:cNvPr id="1030" name="Google Shape;1030;g39d64546e7a_0_1222"/>
          <p:cNvSpPr/>
          <p:nvPr/>
        </p:nvSpPr>
        <p:spPr>
          <a:xfrm>
            <a:off x="3730606" y="334361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Stakeholder trust is a resilience metric</a:t>
            </a:r>
            <a:endParaRPr i="0" sz="1750" u="none" cap="none" strike="noStrike"/>
          </a:p>
        </p:txBody>
      </p:sp>
      <p:sp>
        <p:nvSpPr>
          <p:cNvPr id="1031" name="Google Shape;1031;g39d64546e7a_0_1222"/>
          <p:cNvSpPr/>
          <p:nvPr/>
        </p:nvSpPr>
        <p:spPr>
          <a:xfrm>
            <a:off x="3730606" y="378581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Strategy = emotional containment before messaging</a:t>
            </a:r>
            <a:endParaRPr i="0" sz="1750" u="none" cap="none" strike="noStrike"/>
          </a:p>
        </p:txBody>
      </p:sp>
      <p:sp>
        <p:nvSpPr>
          <p:cNvPr id="1032" name="Google Shape;1032;g39d64546e7a_0_1222"/>
          <p:cNvSpPr/>
          <p:nvPr/>
        </p:nvSpPr>
        <p:spPr>
          <a:xfrm>
            <a:off x="3730600" y="4403875"/>
            <a:ext cx="8125200" cy="10578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33" name="Google Shape;1033;g39d64546e7a_0_1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9345" y="4819366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39d64546e7a_0_1222"/>
          <p:cNvSpPr/>
          <p:nvPr/>
        </p:nvSpPr>
        <p:spPr>
          <a:xfrm>
            <a:off x="4351640" y="4687362"/>
            <a:ext cx="7313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"Crisis communication is governance in public form."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94a9e633d9_0_16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1041" name="Google Shape;1041;g394a9e633d9_0_160"/>
          <p:cNvSpPr txBox="1"/>
          <p:nvPr/>
        </p:nvSpPr>
        <p:spPr>
          <a:xfrm>
            <a:off x="1309200" y="2278325"/>
            <a:ext cx="957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Kahootz &amp; Quiz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64546e7a_0_7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49" name="Google Shape;249;g39d64546e7a_0_7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39d64546e7a_0_77"/>
          <p:cNvSpPr/>
          <p:nvPr/>
        </p:nvSpPr>
        <p:spPr>
          <a:xfrm>
            <a:off x="501690" y="110156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Observe Phase</a:t>
            </a:r>
            <a:endParaRPr i="0" sz="4450" u="none" cap="none" strike="noStrike"/>
          </a:p>
        </p:txBody>
      </p:sp>
      <p:sp>
        <p:nvSpPr>
          <p:cNvPr id="251" name="Google Shape;251;g39d64546e7a_0_77"/>
          <p:cNvSpPr/>
          <p:nvPr/>
        </p:nvSpPr>
        <p:spPr>
          <a:xfrm>
            <a:off x="501690" y="20371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Observing requires noticing reality before conclusions form</a:t>
            </a:r>
            <a:endParaRPr i="0" sz="1750" u="none" cap="none" strike="noStrike"/>
          </a:p>
        </p:txBody>
      </p:sp>
      <p:sp>
        <p:nvSpPr>
          <p:cNvPr id="252" name="Google Shape;252;g39d64546e7a_0_77"/>
          <p:cNvSpPr/>
          <p:nvPr/>
        </p:nvSpPr>
        <p:spPr>
          <a:xfrm>
            <a:off x="501690" y="24793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Early signals shape every subsequent decision window</a:t>
            </a:r>
            <a:endParaRPr i="0" sz="1750" u="none" cap="none" strike="noStrike"/>
          </a:p>
        </p:txBody>
      </p:sp>
      <p:sp>
        <p:nvSpPr>
          <p:cNvPr id="253" name="Google Shape;253;g39d64546e7a_0_77"/>
          <p:cNvSpPr/>
          <p:nvPr/>
        </p:nvSpPr>
        <p:spPr>
          <a:xfrm>
            <a:off x="501690" y="29215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Attention determines what becomes cognitively "true"</a:t>
            </a:r>
            <a:endParaRPr i="0" sz="1750" u="none" cap="none" strike="noStrike"/>
          </a:p>
        </p:txBody>
      </p:sp>
      <p:sp>
        <p:nvSpPr>
          <p:cNvPr id="254" name="Google Shape;254;g39d64546e7a_0_77"/>
          <p:cNvSpPr/>
          <p:nvPr/>
        </p:nvSpPr>
        <p:spPr>
          <a:xfrm>
            <a:off x="501690" y="33637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Perception quality defines downstream correctness</a:t>
            </a:r>
            <a:endParaRPr i="0" sz="1750" u="none" cap="none" strike="noStrike"/>
          </a:p>
        </p:txBody>
      </p:sp>
      <p:pic>
        <p:nvPicPr>
          <p:cNvPr descr="preencoded.png" id="255" name="Google Shape;255;g39d64546e7a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826" y="3363750"/>
            <a:ext cx="3287799" cy="328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d64546e7a_0_8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62" name="Google Shape;262;g39d64546e7a_0_8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63" name="Google Shape;263;g39d64546e7a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90" y="15871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9d64546e7a_0_89"/>
          <p:cNvSpPr/>
          <p:nvPr/>
        </p:nvSpPr>
        <p:spPr>
          <a:xfrm>
            <a:off x="4187706" y="155876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Orient Phase</a:t>
            </a:r>
            <a:endParaRPr i="0" sz="4450" u="none" cap="none" strike="noStrike"/>
          </a:p>
        </p:txBody>
      </p:sp>
      <p:sp>
        <p:nvSpPr>
          <p:cNvPr id="265" name="Google Shape;265;g39d64546e7a_0_89"/>
          <p:cNvSpPr/>
          <p:nvPr/>
        </p:nvSpPr>
        <p:spPr>
          <a:xfrm>
            <a:off x="4187706" y="24943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Orientation is where the mind makes meaning from signals</a:t>
            </a:r>
            <a:endParaRPr i="0" sz="1750" u="none" cap="none" strike="noStrike"/>
          </a:p>
        </p:txBody>
      </p:sp>
      <p:sp>
        <p:nvSpPr>
          <p:cNvPr id="266" name="Google Shape;266;g39d64546e7a_0_89"/>
          <p:cNvSpPr/>
          <p:nvPr/>
        </p:nvSpPr>
        <p:spPr>
          <a:xfrm>
            <a:off x="4187706" y="29365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Bias enters here before decisions consciously register</a:t>
            </a:r>
            <a:endParaRPr i="0" sz="1750" u="none" cap="none" strike="noStrike"/>
          </a:p>
        </p:txBody>
      </p:sp>
      <p:sp>
        <p:nvSpPr>
          <p:cNvPr id="267" name="Google Shape;267;g39d64546e7a_0_89"/>
          <p:cNvSpPr/>
          <p:nvPr/>
        </p:nvSpPr>
        <p:spPr>
          <a:xfrm>
            <a:off x="4187706" y="33787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Interpretation outruns data when stress accelerates tempo</a:t>
            </a:r>
            <a:endParaRPr i="0" sz="1750" u="none" cap="none" strike="noStrike"/>
          </a:p>
        </p:txBody>
      </p:sp>
      <p:sp>
        <p:nvSpPr>
          <p:cNvPr id="268" name="Google Shape;268;g39d64546e7a_0_89"/>
          <p:cNvSpPr/>
          <p:nvPr/>
        </p:nvSpPr>
        <p:spPr>
          <a:xfrm>
            <a:off x="4187706" y="38209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Poor orientation corrupts every later action choice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d64546e7a_0_10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75" name="Google Shape;275;g39d64546e7a_0_10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g39d64546e7a_0_101"/>
          <p:cNvSpPr/>
          <p:nvPr/>
        </p:nvSpPr>
        <p:spPr>
          <a:xfrm>
            <a:off x="412790" y="108886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Decide + Act</a:t>
            </a:r>
            <a:endParaRPr i="0" sz="4450" u="none" cap="none" strike="noStrike"/>
          </a:p>
        </p:txBody>
      </p:sp>
      <p:sp>
        <p:nvSpPr>
          <p:cNvPr id="277" name="Google Shape;277;g39d64546e7a_0_101"/>
          <p:cNvSpPr/>
          <p:nvPr/>
        </p:nvSpPr>
        <p:spPr>
          <a:xfrm>
            <a:off x="412790" y="20244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Decisions must be short, directional, and psychologically stabilizing</a:t>
            </a:r>
            <a:endParaRPr i="0" sz="1750" u="none" cap="none" strike="noStrike"/>
          </a:p>
        </p:txBody>
      </p:sp>
      <p:sp>
        <p:nvSpPr>
          <p:cNvPr id="278" name="Google Shape;278;g39d64546e7a_0_101"/>
          <p:cNvSpPr/>
          <p:nvPr/>
        </p:nvSpPr>
        <p:spPr>
          <a:xfrm>
            <a:off x="412790" y="246665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Action resets the loop and reopens awareness possibilities</a:t>
            </a:r>
            <a:endParaRPr i="0" sz="1750" u="none" cap="none" strike="noStrike"/>
          </a:p>
        </p:txBody>
      </p:sp>
      <p:sp>
        <p:nvSpPr>
          <p:cNvPr id="279" name="Google Shape;279;g39d64546e7a_0_101"/>
          <p:cNvSpPr/>
          <p:nvPr/>
        </p:nvSpPr>
        <p:spPr>
          <a:xfrm>
            <a:off x="412790" y="290885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Iteration outperforms hesitation when time is compressed</a:t>
            </a:r>
            <a:endParaRPr i="0" sz="1750" u="none" cap="none" strike="noStrike"/>
          </a:p>
        </p:txBody>
      </p:sp>
      <p:sp>
        <p:nvSpPr>
          <p:cNvPr id="280" name="Google Shape;280;g39d64546e7a_0_101"/>
          <p:cNvSpPr/>
          <p:nvPr/>
        </p:nvSpPr>
        <p:spPr>
          <a:xfrm>
            <a:off x="412790" y="335105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goal is feedback-driven clarity, not perfection</a:t>
            </a:r>
            <a:endParaRPr i="0" sz="1750" u="none" cap="none" strike="noStrike"/>
          </a:p>
        </p:txBody>
      </p:sp>
      <p:pic>
        <p:nvPicPr>
          <p:cNvPr descr="preencoded.png" id="281" name="Google Shape;281;g39d64546e7a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4126" y="2977325"/>
            <a:ext cx="3219326" cy="321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</cp:coreProperties>
</file>